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78" r:id="rId3"/>
    <p:sldId id="257" r:id="rId4"/>
    <p:sldId id="258" r:id="rId5"/>
    <p:sldId id="286" r:id="rId6"/>
    <p:sldId id="292" r:id="rId7"/>
    <p:sldId id="293" r:id="rId8"/>
    <p:sldId id="282" r:id="rId9"/>
    <p:sldId id="283" r:id="rId10"/>
    <p:sldId id="284" r:id="rId11"/>
    <p:sldId id="263" r:id="rId12"/>
    <p:sldId id="264" r:id="rId13"/>
    <p:sldId id="287" r:id="rId14"/>
    <p:sldId id="288" r:id="rId15"/>
    <p:sldId id="291" r:id="rId16"/>
    <p:sldId id="294" r:id="rId17"/>
    <p:sldId id="295" r:id="rId18"/>
    <p:sldId id="296" r:id="rId19"/>
    <p:sldId id="297" r:id="rId20"/>
    <p:sldId id="298" r:id="rId21"/>
    <p:sldId id="299" r:id="rId22"/>
    <p:sldId id="301" r:id="rId23"/>
    <p:sldId id="306" r:id="rId24"/>
    <p:sldId id="307" r:id="rId25"/>
    <p:sldId id="308" r:id="rId26"/>
    <p:sldId id="300" r:id="rId27"/>
    <p:sldId id="302" r:id="rId28"/>
    <p:sldId id="303" r:id="rId29"/>
    <p:sldId id="304" r:id="rId30"/>
    <p:sldId id="305"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5802FD8-377F-4775-B8B9-D7110F23EC14}">
          <p14:sldIdLst>
            <p14:sldId id="256"/>
            <p14:sldId id="278"/>
            <p14:sldId id="257"/>
            <p14:sldId id="258"/>
            <p14:sldId id="286"/>
            <p14:sldId id="292"/>
            <p14:sldId id="293"/>
            <p14:sldId id="282"/>
            <p14:sldId id="283"/>
            <p14:sldId id="284"/>
            <p14:sldId id="263"/>
            <p14:sldId id="264"/>
            <p14:sldId id="287"/>
            <p14:sldId id="288"/>
            <p14:sldId id="291"/>
            <p14:sldId id="294"/>
            <p14:sldId id="295"/>
            <p14:sldId id="296"/>
            <p14:sldId id="297"/>
            <p14:sldId id="298"/>
          </p14:sldIdLst>
        </p14:section>
        <p14:section name="Untitled Section" id="{47D9F7F9-97CA-4DEB-81DE-4FB021990117}">
          <p14:sldIdLst>
            <p14:sldId id="299"/>
            <p14:sldId id="301"/>
            <p14:sldId id="306"/>
            <p14:sldId id="307"/>
            <p14:sldId id="308"/>
            <p14:sldId id="300"/>
            <p14:sldId id="302"/>
            <p14:sldId id="303"/>
            <p14:sldId id="304"/>
            <p14:sldId id="3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CBA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031" autoAdjust="0"/>
  </p:normalViewPr>
  <p:slideViewPr>
    <p:cSldViewPr snapToGrid="0" snapToObjects="1">
      <p:cViewPr>
        <p:scale>
          <a:sx n="56" d="100"/>
          <a:sy n="56" d="100"/>
        </p:scale>
        <p:origin x="1580" y="2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17F3D6-BD01-40F9-AC00-83C5B66052A3}" type="datetimeFigureOut">
              <a:rPr lang="en-IN" smtClean="0"/>
              <a:t>10-03-2025</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1658E-7E41-4DF8-8FDE-251F26B9114C}" type="slidenum">
              <a:rPr lang="en-IN" smtClean="0"/>
              <a:t>‹#›</a:t>
            </a:fld>
            <a:endParaRPr lang="en-IN"/>
          </a:p>
        </p:txBody>
      </p:sp>
    </p:spTree>
    <p:extLst>
      <p:ext uri="{BB962C8B-B14F-4D97-AF65-F5344CB8AC3E}">
        <p14:creationId xmlns:p14="http://schemas.microsoft.com/office/powerpoint/2010/main" val="434193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EC1658E-7E41-4DF8-8FDE-251F26B9114C}" type="slidenum">
              <a:rPr lang="en-IN" smtClean="0"/>
              <a:t>4</a:t>
            </a:fld>
            <a:endParaRPr lang="en-IN"/>
          </a:p>
        </p:txBody>
      </p:sp>
    </p:spTree>
    <p:extLst>
      <p:ext uri="{BB962C8B-B14F-4D97-AF65-F5344CB8AC3E}">
        <p14:creationId xmlns:p14="http://schemas.microsoft.com/office/powerpoint/2010/main" val="3274938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EC1658E-7E41-4DF8-8FDE-251F26B9114C}" type="slidenum">
              <a:rPr lang="en-IN" smtClean="0"/>
              <a:t>6</a:t>
            </a:fld>
            <a:endParaRPr lang="en-IN"/>
          </a:p>
        </p:txBody>
      </p:sp>
    </p:spTree>
    <p:extLst>
      <p:ext uri="{BB962C8B-B14F-4D97-AF65-F5344CB8AC3E}">
        <p14:creationId xmlns:p14="http://schemas.microsoft.com/office/powerpoint/2010/main" val="3712524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89DAD-CFFD-50EF-32F3-C372D9F7AC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4CDF85-E424-348E-B547-C708DFC380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F843CE-BA2E-9708-B0A8-375C4E98D3F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83D6C83-C98E-31AE-C910-68649D54C763}"/>
              </a:ext>
            </a:extLst>
          </p:cNvPr>
          <p:cNvSpPr>
            <a:spLocks noGrp="1"/>
          </p:cNvSpPr>
          <p:nvPr>
            <p:ph type="sldNum" sz="quarter" idx="5"/>
          </p:nvPr>
        </p:nvSpPr>
        <p:spPr/>
        <p:txBody>
          <a:bodyPr/>
          <a:lstStyle/>
          <a:p>
            <a:fld id="{DEC1658E-7E41-4DF8-8FDE-251F26B9114C}" type="slidenum">
              <a:rPr lang="en-IN" smtClean="0"/>
              <a:t>7</a:t>
            </a:fld>
            <a:endParaRPr lang="en-IN"/>
          </a:p>
        </p:txBody>
      </p:sp>
    </p:spTree>
    <p:extLst>
      <p:ext uri="{BB962C8B-B14F-4D97-AF65-F5344CB8AC3E}">
        <p14:creationId xmlns:p14="http://schemas.microsoft.com/office/powerpoint/2010/main" val="2638539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EC1658E-7E41-4DF8-8FDE-251F26B9114C}" type="slidenum">
              <a:rPr lang="en-IN" smtClean="0"/>
              <a:t>12</a:t>
            </a:fld>
            <a:endParaRPr lang="en-IN"/>
          </a:p>
        </p:txBody>
      </p:sp>
    </p:spTree>
    <p:extLst>
      <p:ext uri="{BB962C8B-B14F-4D97-AF65-F5344CB8AC3E}">
        <p14:creationId xmlns:p14="http://schemas.microsoft.com/office/powerpoint/2010/main" val="3321658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E8C66-0741-BBBA-EA58-8D320A1072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4B4AEA-C7D4-2424-427D-33BBE8F4DA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4D3889-C432-30E1-8A38-F3EC9640D67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7BACBBF-3230-9E45-7A3F-C8BBF8D09AFC}"/>
              </a:ext>
            </a:extLst>
          </p:cNvPr>
          <p:cNvSpPr>
            <a:spLocks noGrp="1"/>
          </p:cNvSpPr>
          <p:nvPr>
            <p:ph type="sldNum" sz="quarter" idx="5"/>
          </p:nvPr>
        </p:nvSpPr>
        <p:spPr/>
        <p:txBody>
          <a:bodyPr/>
          <a:lstStyle/>
          <a:p>
            <a:fld id="{DEC1658E-7E41-4DF8-8FDE-251F26B9114C}" type="slidenum">
              <a:rPr lang="en-IN" smtClean="0"/>
              <a:t>14</a:t>
            </a:fld>
            <a:endParaRPr lang="en-IN"/>
          </a:p>
        </p:txBody>
      </p:sp>
    </p:spTree>
    <p:extLst>
      <p:ext uri="{BB962C8B-B14F-4D97-AF65-F5344CB8AC3E}">
        <p14:creationId xmlns:p14="http://schemas.microsoft.com/office/powerpoint/2010/main" val="502192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EC1658E-7E41-4DF8-8FDE-251F26B9114C}" type="slidenum">
              <a:rPr lang="en-IN" smtClean="0"/>
              <a:t>29</a:t>
            </a:fld>
            <a:endParaRPr lang="en-IN"/>
          </a:p>
        </p:txBody>
      </p:sp>
    </p:spTree>
    <p:extLst>
      <p:ext uri="{BB962C8B-B14F-4D97-AF65-F5344CB8AC3E}">
        <p14:creationId xmlns:p14="http://schemas.microsoft.com/office/powerpoint/2010/main" val="472347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160BB-0F60-474A-5721-C106647D1A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6D3B40-3AC3-6345-1703-83F26A6E73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99D9F-9C8B-5518-12D0-0CFFA9CE3AF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956DEBC-9E66-8530-7A24-8752CB785E96}"/>
              </a:ext>
            </a:extLst>
          </p:cNvPr>
          <p:cNvSpPr>
            <a:spLocks noGrp="1"/>
          </p:cNvSpPr>
          <p:nvPr>
            <p:ph type="sldNum" sz="quarter" idx="5"/>
          </p:nvPr>
        </p:nvSpPr>
        <p:spPr/>
        <p:txBody>
          <a:bodyPr/>
          <a:lstStyle/>
          <a:p>
            <a:fld id="{DEC1658E-7E41-4DF8-8FDE-251F26B9114C}" type="slidenum">
              <a:rPr lang="en-IN" smtClean="0"/>
              <a:t>30</a:t>
            </a:fld>
            <a:endParaRPr lang="en-IN"/>
          </a:p>
        </p:txBody>
      </p:sp>
    </p:spTree>
    <p:extLst>
      <p:ext uri="{BB962C8B-B14F-4D97-AF65-F5344CB8AC3E}">
        <p14:creationId xmlns:p14="http://schemas.microsoft.com/office/powerpoint/2010/main" val="2344203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3/10/2025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3/10/2025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3/10/2025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3/10/2025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109/ACCESS.2022.3222805"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Mishra,%20B.,%20Panthi,%20S.,%20Poudel,%20S.%20et%20al.%20%22Forest%20fire%20pattern%20and%20vulnerability%20mapping%20using%20deep%20learning%20in%20Nepal.%22%20Fire%20Ecology%2019,%203%20(2023).%20https:/doi.org/10.1186/s42408-022-00162-3" TargetMode="External"/><Relationship Id="rId5" Type="http://schemas.openxmlformats.org/officeDocument/2006/relationships/hyperlink" Target="https://doi.org/10.1109/JSTARS.2021.3093625" TargetMode="External"/><Relationship Id="rId4" Type="http://schemas.openxmlformats.org/officeDocument/2006/relationships/hyperlink" Target="M.%20Sireesha,%20S.%20N.%20TirumalaRao,%20Srikanth%20Vemuru,%20Frequent%20Itemset%20Mining%20Al%20gorithms:%20A%20Survey.%20Journal%20of%20Theoretical%20and%20Applied%20Information%20Technology,%202018,%20Vol-%2096,%20No.%203,%20pp.%20744-755."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109/ACCESS.2023.3262701"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s://doi.org/10.1109/ACCESS.2020.2982994"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mailto:kataramya29@gmail.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10.1109/ACCESS.2022.3184707" TargetMode="External"/><Relationship Id="rId5" Type="http://schemas.openxmlformats.org/officeDocument/2006/relationships/hyperlink" Target="10.1109/ACCESS.2022.3222805." TargetMode="External"/><Relationship Id="rId4" Type="http://schemas.openxmlformats.org/officeDocument/2006/relationships/hyperlink" Target="https://doi.org/10.1186/s42408-022-00165-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10.1109/ACCESS.2019.2946712" TargetMode="External"/><Relationship Id="rId4" Type="http://schemas.openxmlformats.org/officeDocument/2006/relationships/hyperlink" Target="10.1109/JIOT.2019.2896120"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12161" y="-264404"/>
            <a:ext cx="7472517" cy="6216594"/>
          </a:xfrm>
        </p:spPr>
        <p:txBody>
          <a:bodyPr>
            <a:normAutofit/>
          </a:bodyPr>
          <a:lstStyle/>
          <a:p>
            <a:pPr algn="ctr"/>
            <a:r>
              <a:rPr lang="en-IN" sz="2400" dirty="0">
                <a:latin typeface="Times New Roman" panose="02020603050405020304" pitchFamily="18" charset="0"/>
                <a:cs typeface="Times New Roman" panose="02020603050405020304" pitchFamily="18" charset="0"/>
              </a:rPr>
              <a:t>Department of Computer Science and Engineering</a:t>
            </a:r>
            <a:br>
              <a:rPr lang="en-IN" sz="2400" dirty="0">
                <a:latin typeface="Times New Roman" panose="02020603050405020304" pitchFamily="18" charset="0"/>
                <a:cs typeface="Times New Roman" panose="02020603050405020304" pitchFamily="18" charset="0"/>
              </a:rPr>
            </a:br>
            <a:br>
              <a:rPr lang="en-IN" sz="2400" dirty="0">
                <a:latin typeface="Times New Roman" panose="02020603050405020304" pitchFamily="18" charset="0"/>
                <a:cs typeface="Times New Roman" panose="02020603050405020304" pitchFamily="18" charset="0"/>
              </a:rPr>
            </a:br>
            <a:r>
              <a:rPr lang="en-US" sz="2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Deep Learning Framework For</a:t>
            </a:r>
            <a:br>
              <a:rPr lang="en-US" sz="2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br>
            <a:r>
              <a:rPr lang="en-US" sz="2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Early Fire And Smoke Detection</a:t>
            </a:r>
            <a:br>
              <a:rPr lang="en-US" sz="2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br>
            <a:br>
              <a:rPr lang="en-IN" sz="2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br>
            <a:r>
              <a:rPr lang="en-US" sz="2000" dirty="0">
                <a:latin typeface="Times New Roman" panose="02020603050405020304" pitchFamily="18" charset="0"/>
                <a:cs typeface="Times New Roman" panose="02020603050405020304" pitchFamily="18" charset="0"/>
              </a:rPr>
              <a:t>PRESENTED BY</a:t>
            </a:r>
            <a:br>
              <a:rPr lang="en-US" sz="2200" dirty="0">
                <a:latin typeface="Times New Roman" panose="02020603050405020304" pitchFamily="18" charset="0"/>
                <a:cs typeface="Times New Roman" panose="02020603050405020304" pitchFamily="18" charset="0"/>
              </a:rPr>
            </a:br>
            <a:endParaRPr sz="2200" dirty="0">
              <a:latin typeface="Times New Roman" panose="02020603050405020304" pitchFamily="18" charset="0"/>
              <a:cs typeface="Times New Roman" panose="02020603050405020304" pitchFamily="18" charset="0"/>
            </a:endParaRPr>
          </a:p>
          <a:p>
            <a:endParaRPr lang="en-IN" dirty="0"/>
          </a:p>
          <a:p>
            <a:endParaRPr lang="en-IN" dirty="0"/>
          </a:p>
          <a:p>
            <a:endParaRPr lang="en-IN" dirty="0"/>
          </a:p>
        </p:txBody>
      </p:sp>
      <p:sp>
        <p:nvSpPr>
          <p:cNvPr id="3" name="Subtitle 2"/>
          <p:cNvSpPr>
            <a:spLocks noGrp="1"/>
          </p:cNvSpPr>
          <p:nvPr>
            <p:ph type="subTitle" idx="1"/>
          </p:nvPr>
        </p:nvSpPr>
        <p:spPr>
          <a:xfrm>
            <a:off x="1634613" y="2660073"/>
            <a:ext cx="6307394" cy="3190121"/>
          </a:xfrm>
        </p:spPr>
        <p:txBody>
          <a:bodyPr>
            <a:normAutofit fontScale="25000" lnSpcReduction="20000"/>
          </a:bodyPr>
          <a:lstStyle/>
          <a:p>
            <a:pPr lvl="2" algn="just"/>
            <a:endParaRPr lang="en-IN" sz="7200" dirty="0">
              <a:solidFill>
                <a:schemeClr val="tx1"/>
              </a:solidFill>
              <a:latin typeface="Times New Roman" panose="02020603050405020304" pitchFamily="18" charset="0"/>
              <a:cs typeface="Times New Roman" panose="02020603050405020304" pitchFamily="18" charset="0"/>
            </a:endParaRPr>
          </a:p>
          <a:p>
            <a:pPr lvl="2" algn="just"/>
            <a:r>
              <a:rPr lang="en-IN" sz="7200" dirty="0">
                <a:solidFill>
                  <a:schemeClr val="tx1"/>
                </a:solidFill>
                <a:latin typeface="Times New Roman" panose="02020603050405020304" pitchFamily="18" charset="0"/>
                <a:cs typeface="Times New Roman" panose="02020603050405020304" pitchFamily="18" charset="0"/>
              </a:rPr>
              <a:t>Kata Ramya	                  (21471A05N0)</a:t>
            </a:r>
          </a:p>
          <a:p>
            <a:pPr lvl="2" algn="just"/>
            <a:r>
              <a:rPr lang="en-IN" sz="7200" dirty="0">
                <a:solidFill>
                  <a:schemeClr val="tx1"/>
                </a:solidFill>
                <a:latin typeface="Times New Roman" panose="02020603050405020304" pitchFamily="18" charset="0"/>
                <a:cs typeface="Times New Roman" panose="02020603050405020304" pitchFamily="18" charset="0"/>
              </a:rPr>
              <a:t>Kota Supriya	                  (22475A0519)</a:t>
            </a:r>
          </a:p>
          <a:p>
            <a:pPr lvl="2" algn="just"/>
            <a:r>
              <a:rPr lang="en-IN" sz="7200" dirty="0">
                <a:solidFill>
                  <a:schemeClr val="tx1"/>
                </a:solidFill>
                <a:latin typeface="Times New Roman" panose="02020603050405020304" pitchFamily="18" charset="0"/>
                <a:cs typeface="Times New Roman" panose="02020603050405020304" pitchFamily="18" charset="0"/>
              </a:rPr>
              <a:t>Chennupati Jyothika         (21471A05M2)</a:t>
            </a:r>
          </a:p>
          <a:p>
            <a:pPr lvl="2" algn="just"/>
            <a:r>
              <a:rPr lang="en-IN" sz="7200" dirty="0">
                <a:solidFill>
                  <a:schemeClr val="tx1"/>
                </a:solidFill>
                <a:latin typeface="Times New Roman" panose="02020603050405020304" pitchFamily="18" charset="0"/>
                <a:cs typeface="Times New Roman" panose="02020603050405020304" pitchFamily="18" charset="0"/>
              </a:rPr>
              <a:t>Kondabathini Vydurya      (18471A05k3)</a:t>
            </a:r>
          </a:p>
          <a:p>
            <a:endParaRPr lang="en-US" sz="8000" dirty="0">
              <a:latin typeface="Times New Roman" panose="02020603050405020304" pitchFamily="18" charset="0"/>
              <a:cs typeface="Times New Roman" panose="02020603050405020304" pitchFamily="18" charset="0"/>
            </a:endParaRPr>
          </a:p>
          <a:p>
            <a:r>
              <a:rPr lang="en-IN" sz="8000" dirty="0">
                <a:solidFill>
                  <a:srgbClr val="00B050"/>
                </a:solidFill>
                <a:latin typeface="Times New Roman" panose="02020603050405020304" pitchFamily="18" charset="0"/>
                <a:cs typeface="Times New Roman" panose="02020603050405020304" pitchFamily="18" charset="0"/>
              </a:rPr>
              <a:t>Under the Guidance of,</a:t>
            </a:r>
          </a:p>
          <a:p>
            <a:r>
              <a:rPr lang="en-IN" sz="8000" dirty="0">
                <a:solidFill>
                  <a:schemeClr val="tx1"/>
                </a:solidFill>
                <a:latin typeface="Times New Roman" panose="02020603050405020304" pitchFamily="18" charset="0"/>
                <a:cs typeface="Times New Roman" panose="02020603050405020304" pitchFamily="18" charset="0"/>
              </a:rPr>
              <a:t>Dr. Sireesha Moturi </a:t>
            </a:r>
          </a:p>
          <a:p>
            <a:r>
              <a:rPr lang="en-IN" sz="8000" dirty="0">
                <a:solidFill>
                  <a:schemeClr val="bg1">
                    <a:lumMod val="50000"/>
                  </a:schemeClr>
                </a:solidFill>
                <a:latin typeface="Times New Roman" panose="02020603050405020304" pitchFamily="18" charset="0"/>
                <a:cs typeface="Times New Roman" panose="02020603050405020304" pitchFamily="18" charset="0"/>
              </a:rPr>
              <a:t>Associate Professor</a:t>
            </a:r>
          </a:p>
          <a:p>
            <a:r>
              <a:rPr lang="en-IN" sz="8000" dirty="0">
                <a:latin typeface="Times New Roman" panose="02020603050405020304" pitchFamily="18" charset="0"/>
                <a:cs typeface="Times New Roman" panose="02020603050405020304" pitchFamily="18" charset="0"/>
              </a:rPr>
              <a:t>Department of Computer Science and Engineering,</a:t>
            </a:r>
          </a:p>
          <a:p>
            <a:r>
              <a:rPr lang="en-IN" sz="8000" dirty="0">
                <a:latin typeface="Times New Roman" panose="02020603050405020304" pitchFamily="18" charset="0"/>
                <a:cs typeface="Times New Roman" panose="02020603050405020304" pitchFamily="18" charset="0"/>
              </a:rPr>
              <a:t>Narasaraopeta Engineering College (Autonomous),</a:t>
            </a:r>
          </a:p>
          <a:p>
            <a:r>
              <a:rPr lang="en-IN" sz="8000" dirty="0">
                <a:latin typeface="Times New Roman" panose="02020603050405020304" pitchFamily="18" charset="0"/>
                <a:cs typeface="Times New Roman" panose="02020603050405020304" pitchFamily="18" charset="0"/>
              </a:rPr>
              <a:t>Narasaraopeta- 522 601.</a:t>
            </a:r>
          </a:p>
          <a:p>
            <a:endParaRPr lang="en-US" sz="8000" dirty="0">
              <a:latin typeface="Times New Roman" panose="02020603050405020304" pitchFamily="18" charset="0"/>
              <a:cs typeface="Times New Roman" panose="02020603050405020304" pitchFamily="18" charset="0"/>
            </a:endParaRPr>
          </a:p>
          <a:p>
            <a:endParaRPr lang="en-US" sz="8000" dirty="0">
              <a:latin typeface="Times New Roman" panose="02020603050405020304" pitchFamily="18" charset="0"/>
              <a:cs typeface="Times New Roman" panose="02020603050405020304" pitchFamily="18" charset="0"/>
            </a:endParaRPr>
          </a:p>
          <a:p>
            <a:endParaRPr sz="6200" dirty="0"/>
          </a:p>
        </p:txBody>
      </p:sp>
      <p:pic>
        <p:nvPicPr>
          <p:cNvPr id="1032" name="Picture 8">
            <a:extLst>
              <a:ext uri="{FF2B5EF4-FFF2-40B4-BE49-F238E27FC236}">
                <a16:creationId xmlns:a16="http://schemas.microsoft.com/office/drawing/2014/main" id="{41DAB2A6-11DE-2309-2BF6-1C59BE18A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
            <a:ext cx="3762375" cy="5309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DF202-BDE8-7D31-969D-E6F839674211}"/>
              </a:ext>
            </a:extLst>
          </p:cNvPr>
          <p:cNvSpPr>
            <a:spLocks noGrp="1"/>
          </p:cNvSpPr>
          <p:nvPr>
            <p:ph type="title"/>
          </p:nvPr>
        </p:nvSpPr>
        <p:spPr/>
        <p:txBody>
          <a:bodyPr>
            <a:normAutofit/>
          </a:bodyPr>
          <a:lstStyle/>
          <a:p>
            <a:r>
              <a:rPr lang="en-IN" sz="2400" b="1" dirty="0">
                <a:latin typeface="Times New Roman" panose="02020603050405020304" pitchFamily="18" charset="0"/>
                <a:cs typeface="Times New Roman" panose="02020603050405020304" pitchFamily="18" charset="0"/>
              </a:rPr>
              <a:t>OBJECTIVES</a:t>
            </a:r>
            <a:endParaRPr lang="en-IN" sz="2400" b="1" dirty="0"/>
          </a:p>
        </p:txBody>
      </p:sp>
      <p:sp>
        <p:nvSpPr>
          <p:cNvPr id="4" name="TextBox 3">
            <a:extLst>
              <a:ext uri="{FF2B5EF4-FFF2-40B4-BE49-F238E27FC236}">
                <a16:creationId xmlns:a16="http://schemas.microsoft.com/office/drawing/2014/main" id="{34562E45-74C0-B9BE-94FF-B9F70245B88A}"/>
              </a:ext>
            </a:extLst>
          </p:cNvPr>
          <p:cNvSpPr txBox="1"/>
          <p:nvPr/>
        </p:nvSpPr>
        <p:spPr>
          <a:xfrm>
            <a:off x="880782" y="1193758"/>
            <a:ext cx="7382435" cy="3477875"/>
          </a:xfrm>
          <a:prstGeom prst="rect">
            <a:avLst/>
          </a:prstGeom>
          <a:noFill/>
        </p:spPr>
        <p:txBody>
          <a:bodyPr wrap="square">
            <a:spAutoFit/>
          </a:bodyPr>
          <a:lstStyle/>
          <a:p>
            <a:pPr marL="285750" indent="-285750" algn="just" defTabSz="91440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develop an automated system for real-time detection of forest fires and smoke using deep learning techniques.</a:t>
            </a:r>
          </a:p>
          <a:p>
            <a:pPr marL="285750" indent="-285750" algn="just" defTabSz="91440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enhance the accuracy of fire and smoke detection by utilizing pre-trained CNN models like VGG16, InceptionV3, and Xception.</a:t>
            </a:r>
          </a:p>
          <a:p>
            <a:pPr marL="285750" indent="-285750" algn="just" defTabSz="91440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implement transfer learning to improve detection efficiency with limited data.</a:t>
            </a:r>
          </a:p>
          <a:p>
            <a:pPr marL="285750" indent="-285750" algn="just" defTabSz="91440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evaluate and compare the performance of different CNN models in terms of detection accuracy and response time.</a:t>
            </a:r>
          </a:p>
          <a:p>
            <a:pPr marL="285750" indent="-285750" algn="just" defTabSz="91440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create a robust solution for aiding in early fire detection, thereby improving disaster management and resource allocation.</a:t>
            </a:r>
          </a:p>
          <a:p>
            <a:pPr marL="285750" indent="-285750" algn="just" defTabSz="914400" eaLnBrk="0" fontAlgn="base" hangingPunct="0">
              <a:spcBef>
                <a:spcPct val="0"/>
              </a:spcBef>
              <a:spcAft>
                <a:spcPct val="0"/>
              </a:spcAft>
              <a:buFont typeface="Arial" panose="020B0604020202020204" pitchFamily="34" charset="0"/>
              <a:buChar char="•"/>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3" name="Picture 8">
            <a:extLst>
              <a:ext uri="{FF2B5EF4-FFF2-40B4-BE49-F238E27FC236}">
                <a16:creationId xmlns:a16="http://schemas.microsoft.com/office/drawing/2014/main" id="{D2BAE4EE-E6CA-410E-B710-0FB377BBA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90"/>
            <a:ext cx="3762375" cy="530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979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B011A-79DB-87F7-FA2F-EBFE1AE8C5D6}"/>
              </a:ext>
            </a:extLst>
          </p:cNvPr>
          <p:cNvSpPr>
            <a:spLocks noGrp="1"/>
          </p:cNvSpPr>
          <p:nvPr>
            <p:ph type="title" idx="4294967295"/>
          </p:nvPr>
        </p:nvSpPr>
        <p:spPr>
          <a:xfrm>
            <a:off x="1966398" y="-1301033"/>
            <a:ext cx="6830458" cy="2952520"/>
          </a:xfrm>
        </p:spPr>
        <p:txBody>
          <a:bodyPr>
            <a:normAutofit/>
          </a:bodyPr>
          <a:lstStyle/>
          <a:p>
            <a:r>
              <a:rPr lang="en-IN" sz="2400" b="1" dirty="0">
                <a:latin typeface="Times New Roman" panose="02020603050405020304" pitchFamily="18" charset="0"/>
                <a:cs typeface="Times New Roman" panose="02020603050405020304" pitchFamily="18" charset="0"/>
              </a:rPr>
              <a:t>BLOCK DIAGRAM</a:t>
            </a:r>
          </a:p>
        </p:txBody>
      </p:sp>
      <p:pic>
        <p:nvPicPr>
          <p:cNvPr id="6" name="Picture 8">
            <a:extLst>
              <a:ext uri="{FF2B5EF4-FFF2-40B4-BE49-F238E27FC236}">
                <a16:creationId xmlns:a16="http://schemas.microsoft.com/office/drawing/2014/main" id="{5018513B-D618-5028-D944-2A35E8A10F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
            <a:ext cx="3762375" cy="5309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7B88B44-4810-F305-2DDA-7C28A37069EB}"/>
              </a:ext>
            </a:extLst>
          </p:cNvPr>
          <p:cNvPicPr>
            <a:picLocks noChangeAspect="1"/>
          </p:cNvPicPr>
          <p:nvPr/>
        </p:nvPicPr>
        <p:blipFill>
          <a:blip r:embed="rId3"/>
          <a:stretch>
            <a:fillRect/>
          </a:stretch>
        </p:blipFill>
        <p:spPr>
          <a:xfrm>
            <a:off x="-99152" y="363556"/>
            <a:ext cx="9386371" cy="6494443"/>
          </a:xfrm>
          <a:prstGeom prst="rect">
            <a:avLst/>
          </a:prstGeom>
        </p:spPr>
      </p:pic>
    </p:spTree>
    <p:extLst>
      <p:ext uri="{BB962C8B-B14F-4D97-AF65-F5344CB8AC3E}">
        <p14:creationId xmlns:p14="http://schemas.microsoft.com/office/powerpoint/2010/main" val="1299633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DF2A7-7060-1D00-145D-0F2E4BCF68B9}"/>
              </a:ext>
            </a:extLst>
          </p:cNvPr>
          <p:cNvSpPr>
            <a:spLocks noGrp="1"/>
          </p:cNvSpPr>
          <p:nvPr>
            <p:ph type="title"/>
          </p:nvPr>
        </p:nvSpPr>
        <p:spPr>
          <a:xfrm>
            <a:off x="633470" y="592545"/>
            <a:ext cx="8229600" cy="530939"/>
          </a:xfrm>
        </p:spPr>
        <p:txBody>
          <a:bodyPr>
            <a:normAutofit/>
          </a:bodyPr>
          <a:lstStyle/>
          <a:p>
            <a:r>
              <a:rPr lang="en-IN" sz="2400" b="1" dirty="0">
                <a:latin typeface="Times New Roman" panose="02020603050405020304" pitchFamily="18" charset="0"/>
                <a:cs typeface="Times New Roman" panose="02020603050405020304" pitchFamily="18" charset="0"/>
              </a:rPr>
              <a:t>METHODOLOGY</a:t>
            </a:r>
          </a:p>
        </p:txBody>
      </p:sp>
      <p:pic>
        <p:nvPicPr>
          <p:cNvPr id="4" name="Picture 8">
            <a:extLst>
              <a:ext uri="{FF2B5EF4-FFF2-40B4-BE49-F238E27FC236}">
                <a16:creationId xmlns:a16="http://schemas.microsoft.com/office/drawing/2014/main" id="{57754DFA-E38A-901E-4515-527E92A08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
            <a:ext cx="3762375" cy="5309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a:extLst>
              <a:ext uri="{FF2B5EF4-FFF2-40B4-BE49-F238E27FC236}">
                <a16:creationId xmlns:a16="http://schemas.microsoft.com/office/drawing/2014/main" id="{8D589DA3-9D53-D870-D3A7-B285DF4DAC53}"/>
              </a:ext>
            </a:extLst>
          </p:cNvPr>
          <p:cNvSpPr>
            <a:spLocks noGrp="1" noChangeArrowheads="1"/>
          </p:cNvSpPr>
          <p:nvPr>
            <p:ph idx="1"/>
          </p:nvPr>
        </p:nvSpPr>
        <p:spPr bwMode="auto">
          <a:xfrm>
            <a:off x="950205" y="1248697"/>
            <a:ext cx="7441894"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IN" sz="2000" b="1" dirty="0"/>
              <a:t>Data Collection</a:t>
            </a:r>
            <a:br>
              <a:rPr lang="en-IN" sz="2000" dirty="0"/>
            </a:br>
            <a:r>
              <a:rPr lang="en-IN" sz="2000" dirty="0"/>
              <a:t>Gathered data from multiple sources, including Google, Kaggle datasets (wildfire smoke dataset, Data Cluster Labs fire and smoke dataset), and satellite imagery of forest fires. Manual labelling was applied to classify images into Fire, No Fire, Smoke, and Smoke Fire categories.</a:t>
            </a:r>
          </a:p>
          <a:p>
            <a:pPr marL="0" marR="0" lvl="0" indent="0" algn="l" defTabSz="914400" rtl="0" eaLnBrk="0" fontAlgn="base" latinLnBrk="0" hangingPunct="0">
              <a:lnSpc>
                <a:spcPct val="100000"/>
              </a:lnSpc>
              <a:spcBef>
                <a:spcPct val="0"/>
              </a:spcBef>
              <a:spcAft>
                <a:spcPct val="0"/>
              </a:spcAft>
              <a:buClrTx/>
              <a:buSzTx/>
              <a:buFontTx/>
              <a:buNone/>
              <a:tabLst/>
            </a:pPr>
            <a:r>
              <a:rPr lang="en-US" sz="2000" b="1" dirty="0"/>
              <a:t>Preprocessing</a:t>
            </a:r>
            <a:br>
              <a:rPr lang="en-US" sz="2000" dirty="0"/>
            </a:br>
            <a:r>
              <a:rPr lang="en-US" sz="2000" dirty="0"/>
              <a:t>Performed data augmentation to balance dataset classes and enhance model training. Augmentation techniques included flipping, rotation, zoom, and color adjustments. Converted images to a uniform resolution for consistency.</a:t>
            </a:r>
            <a:endParaRPr lang="en-IN" sz="2000" dirty="0"/>
          </a:p>
          <a:p>
            <a:pPr marL="0" marR="0" lvl="0" indent="0" algn="l" defTabSz="914400" rtl="0" eaLnBrk="0" fontAlgn="base" latinLnBrk="0" hangingPunct="0">
              <a:lnSpc>
                <a:spcPct val="100000"/>
              </a:lnSpc>
              <a:spcBef>
                <a:spcPct val="0"/>
              </a:spcBef>
              <a:spcAft>
                <a:spcPct val="0"/>
              </a:spcAft>
              <a:buClrTx/>
              <a:buSzTx/>
              <a:buFontTx/>
              <a:buNone/>
              <a:tabLst/>
            </a:pPr>
            <a:r>
              <a:rPr lang="en-US" sz="2000" b="1" dirty="0"/>
              <a:t>Model Development</a:t>
            </a:r>
            <a:br>
              <a:rPr lang="en-US" sz="2000" dirty="0"/>
            </a:br>
            <a:r>
              <a:rPr lang="en-US" sz="2000" dirty="0"/>
              <a:t>Developed an ensemble of pre-trained CNN models (VGG16, InceptionV3, Xception) using transfer learning to improve detection accuracy. Fine-tuned each model on the augmented dataset to optimize performance.</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6982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5CBCAC-3EB2-7231-89C2-57F017CE344E}"/>
              </a:ext>
            </a:extLst>
          </p:cNvPr>
          <p:cNvSpPr txBox="1"/>
          <p:nvPr/>
        </p:nvSpPr>
        <p:spPr>
          <a:xfrm>
            <a:off x="1002535" y="1576454"/>
            <a:ext cx="4572000"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DATA COLLECTION</a:t>
            </a:r>
            <a:endParaRPr lang="en-IN" dirty="0"/>
          </a:p>
        </p:txBody>
      </p:sp>
      <p:sp>
        <p:nvSpPr>
          <p:cNvPr id="5" name="TextBox 4">
            <a:extLst>
              <a:ext uri="{FF2B5EF4-FFF2-40B4-BE49-F238E27FC236}">
                <a16:creationId xmlns:a16="http://schemas.microsoft.com/office/drawing/2014/main" id="{7B613447-9A83-859C-0FA0-D00A753B054D}"/>
              </a:ext>
            </a:extLst>
          </p:cNvPr>
          <p:cNvSpPr txBox="1"/>
          <p:nvPr/>
        </p:nvSpPr>
        <p:spPr>
          <a:xfrm>
            <a:off x="1002535" y="2031276"/>
            <a:ext cx="7403335" cy="1323439"/>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The dataset for fire detection was created by combining images from various sources, including Kaggle datasets, Google Images, and live forest fire imagery. It contains four categories: Fire, Non-Fire, Smoke, and Smoke-Fire. </a:t>
            </a:r>
            <a:endParaRPr lang="en-IN"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68C9666-DFE1-627F-83DB-4631007F847E}"/>
              </a:ext>
            </a:extLst>
          </p:cNvPr>
          <p:cNvPicPr>
            <a:picLocks noChangeAspect="1"/>
          </p:cNvPicPr>
          <p:nvPr/>
        </p:nvPicPr>
        <p:blipFill>
          <a:blip r:embed="rId2"/>
          <a:stretch>
            <a:fillRect/>
          </a:stretch>
        </p:blipFill>
        <p:spPr>
          <a:xfrm>
            <a:off x="969484" y="3440206"/>
            <a:ext cx="6643171" cy="2365191"/>
          </a:xfrm>
          <a:prstGeom prst="rect">
            <a:avLst/>
          </a:prstGeom>
        </p:spPr>
      </p:pic>
      <p:sp>
        <p:nvSpPr>
          <p:cNvPr id="9" name="TextBox 8">
            <a:extLst>
              <a:ext uri="{FF2B5EF4-FFF2-40B4-BE49-F238E27FC236}">
                <a16:creationId xmlns:a16="http://schemas.microsoft.com/office/drawing/2014/main" id="{AB1F4CA9-8736-677B-2807-221994219679}"/>
              </a:ext>
            </a:extLst>
          </p:cNvPr>
          <p:cNvSpPr txBox="1"/>
          <p:nvPr/>
        </p:nvSpPr>
        <p:spPr>
          <a:xfrm>
            <a:off x="3486839" y="699291"/>
            <a:ext cx="4572000"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METHODOLOGY</a:t>
            </a:r>
            <a:endParaRPr lang="en-IN" sz="2400" dirty="0"/>
          </a:p>
        </p:txBody>
      </p:sp>
      <p:pic>
        <p:nvPicPr>
          <p:cNvPr id="10" name="Picture 8">
            <a:extLst>
              <a:ext uri="{FF2B5EF4-FFF2-40B4-BE49-F238E27FC236}">
                <a16:creationId xmlns:a16="http://schemas.microsoft.com/office/drawing/2014/main" id="{83E4F199-3368-AF91-8B2E-5CDDE02E7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9155"/>
            <a:ext cx="3762375" cy="530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429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E4D4E-2C2D-893E-B34B-33387A827B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FD892E-7EC5-9605-CD4F-5966A5A1DA86}"/>
              </a:ext>
            </a:extLst>
          </p:cNvPr>
          <p:cNvSpPr>
            <a:spLocks noGrp="1"/>
          </p:cNvSpPr>
          <p:nvPr>
            <p:ph type="title"/>
          </p:nvPr>
        </p:nvSpPr>
        <p:spPr>
          <a:xfrm>
            <a:off x="716097" y="530942"/>
            <a:ext cx="8229600" cy="530939"/>
          </a:xfrm>
        </p:spPr>
        <p:txBody>
          <a:bodyPr>
            <a:normAutofit/>
          </a:bodyPr>
          <a:lstStyle/>
          <a:p>
            <a:r>
              <a:rPr lang="en-IN" sz="2400" b="1" dirty="0">
                <a:latin typeface="Times New Roman" panose="02020603050405020304" pitchFamily="18" charset="0"/>
                <a:cs typeface="Times New Roman" panose="02020603050405020304" pitchFamily="18" charset="0"/>
              </a:rPr>
              <a:t>METHODOLOGY</a:t>
            </a:r>
          </a:p>
        </p:txBody>
      </p:sp>
      <p:pic>
        <p:nvPicPr>
          <p:cNvPr id="4" name="Picture 8">
            <a:extLst>
              <a:ext uri="{FF2B5EF4-FFF2-40B4-BE49-F238E27FC236}">
                <a16:creationId xmlns:a16="http://schemas.microsoft.com/office/drawing/2014/main" id="{8F445F04-0B39-AD82-5E55-E7578B036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
            <a:ext cx="3762375" cy="5309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a:extLst>
              <a:ext uri="{FF2B5EF4-FFF2-40B4-BE49-F238E27FC236}">
                <a16:creationId xmlns:a16="http://schemas.microsoft.com/office/drawing/2014/main" id="{8FC695CB-8A95-3210-F47C-E32E12802A90}"/>
              </a:ext>
            </a:extLst>
          </p:cNvPr>
          <p:cNvSpPr>
            <a:spLocks noGrp="1" noChangeArrowheads="1"/>
          </p:cNvSpPr>
          <p:nvPr>
            <p:ph idx="1"/>
          </p:nvPr>
        </p:nvSpPr>
        <p:spPr bwMode="auto">
          <a:xfrm>
            <a:off x="716097" y="907993"/>
            <a:ext cx="7441894" cy="11110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defTabSz="914400" eaLnBrk="0" fontAlgn="base" hangingPunct="0">
              <a:spcBef>
                <a:spcPct val="0"/>
              </a:spcBef>
              <a:spcAft>
                <a:spcPct val="0"/>
              </a:spcAft>
              <a:buNone/>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Preprocessing</a:t>
            </a:r>
          </a:p>
          <a:p>
            <a:pPr marL="0" indent="0" defTabSz="914400" eaLnBrk="0" fontAlgn="base" hangingPunct="0">
              <a:spcBef>
                <a:spcPct val="0"/>
              </a:spcBef>
              <a:spcAft>
                <a:spcPct val="0"/>
              </a:spcAft>
              <a:buNone/>
            </a:pP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defTabSz="914400" eaLnBrk="0" fontAlgn="base" hangingPunct="0">
              <a:spcBef>
                <a:spcPct val="0"/>
              </a:spcBef>
              <a:spcAft>
                <a:spcPct val="0"/>
              </a:spcAft>
              <a:buNone/>
            </a:pPr>
            <a:r>
              <a:rPr lang="en-US" sz="2000" b="1" dirty="0"/>
              <a:t>Resizing Images</a:t>
            </a:r>
            <a:r>
              <a:rPr lang="en-US" sz="2000" dirty="0"/>
              <a:t>:</a:t>
            </a:r>
          </a:p>
          <a:p>
            <a:pPr marL="0" indent="0" defTabSz="914400" eaLnBrk="0" fontAlgn="base" hangingPunct="0">
              <a:spcBef>
                <a:spcPct val="0"/>
              </a:spcBef>
              <a:spcAft>
                <a:spcPct val="0"/>
              </a:spcAft>
              <a:buNone/>
            </a:pPr>
            <a:r>
              <a:rPr lang="en-US" sz="2000" dirty="0"/>
              <a:t>All images are resized to a uniform dimension to ensure compatibility with deep learning models like VGG16, InceptionV3, and Xception.</a:t>
            </a:r>
          </a:p>
          <a:p>
            <a:pPr marL="0" indent="0" defTabSz="914400" eaLnBrk="0" fontAlgn="base" hangingPunct="0">
              <a:spcBef>
                <a:spcPct val="0"/>
              </a:spcBef>
              <a:spcAft>
                <a:spcPct val="0"/>
              </a:spcAft>
              <a:buNone/>
            </a:pPr>
            <a:r>
              <a:rPr lang="en-US" sz="2000" b="1" dirty="0"/>
              <a:t>Normalization</a:t>
            </a:r>
            <a:r>
              <a:rPr lang="en-US" sz="2000" dirty="0"/>
              <a:t>: </a:t>
            </a:r>
          </a:p>
          <a:p>
            <a:pPr marL="0" indent="0" defTabSz="914400" eaLnBrk="0" fontAlgn="base" hangingPunct="0">
              <a:spcBef>
                <a:spcPct val="0"/>
              </a:spcBef>
              <a:spcAft>
                <a:spcPct val="0"/>
              </a:spcAft>
              <a:buNone/>
            </a:pPr>
            <a:r>
              <a:rPr lang="en-US" sz="2000" dirty="0"/>
              <a:t>Pixel values are scaled to a range of 0 to 1, improving computational efficiency and ensuring faster convergence during model training.</a:t>
            </a:r>
          </a:p>
          <a:p>
            <a:pPr marL="0" indent="0">
              <a:buNone/>
            </a:pPr>
            <a:r>
              <a:rPr lang="en-US" sz="2000" b="1" dirty="0"/>
              <a:t>Data Augmentation</a:t>
            </a:r>
            <a:r>
              <a:rPr lang="en-US" sz="2000" dirty="0"/>
              <a:t>: </a:t>
            </a:r>
          </a:p>
          <a:p>
            <a:pPr marL="0" indent="0">
              <a:buNone/>
            </a:pPr>
            <a:r>
              <a:rPr lang="en-US" sz="2000" dirty="0"/>
              <a:t>To enhance the diversity and balance of the dataset, the following augmentation techniques were applied:</a:t>
            </a:r>
          </a:p>
          <a:p>
            <a:pPr>
              <a:buFont typeface="Arial" panose="020B0604020202020204" pitchFamily="34" charset="0"/>
              <a:buChar char="•"/>
            </a:pPr>
            <a:r>
              <a:rPr lang="en-US" sz="2000" b="1" dirty="0"/>
              <a:t>Rotations</a:t>
            </a:r>
            <a:r>
              <a:rPr lang="en-US" sz="2000" dirty="0"/>
              <a:t>: Rotating images at different angles to simulate various perspectives.</a:t>
            </a:r>
          </a:p>
          <a:p>
            <a:pPr>
              <a:buFont typeface="Arial" panose="020B0604020202020204" pitchFamily="34" charset="0"/>
              <a:buChar char="•"/>
            </a:pPr>
            <a:r>
              <a:rPr lang="en-US" sz="2000" b="1" dirty="0"/>
              <a:t>Flipping</a:t>
            </a:r>
            <a:r>
              <a:rPr lang="en-US" sz="2000" dirty="0"/>
              <a:t>: Applying horizontal and vertical flips to generate new variations.</a:t>
            </a:r>
          </a:p>
          <a:p>
            <a:pPr>
              <a:buFont typeface="Arial" panose="020B0604020202020204" pitchFamily="34" charset="0"/>
              <a:buChar char="•"/>
            </a:pPr>
            <a:r>
              <a:rPr lang="en-US" sz="2000" b="1" dirty="0"/>
              <a:t>Brightness Adjustment</a:t>
            </a:r>
            <a:r>
              <a:rPr lang="en-US" sz="2000" dirty="0"/>
              <a:t>: Modifying brightness levels to account for lighting variations.</a:t>
            </a:r>
          </a:p>
          <a:p>
            <a:pPr marL="0" indent="0" defTabSz="914400" eaLnBrk="0" fontAlgn="base" hangingPunct="0">
              <a:spcBef>
                <a:spcPct val="0"/>
              </a:spcBef>
              <a:spcAft>
                <a:spcPct val="0"/>
              </a:spcAft>
              <a:buNone/>
            </a:pPr>
            <a:endParaRPr lang="en-US" altLang="en-US" sz="2000" b="1" dirty="0">
              <a:latin typeface="Times New Roman" panose="02020603050405020304" pitchFamily="18" charset="0"/>
              <a:cs typeface="Times New Roman" panose="02020603050405020304" pitchFamily="18" charset="0"/>
            </a:endParaRPr>
          </a:p>
          <a:p>
            <a:pPr marL="0" indent="0" defTabSz="914400" eaLnBrk="0" fontAlgn="base" hangingPunct="0">
              <a:spcBef>
                <a:spcPct val="0"/>
              </a:spcBef>
              <a:spcAft>
                <a:spcPct val="0"/>
              </a:spcAft>
              <a:buNone/>
            </a:pP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defTabSz="914400" eaLnBrk="0" fontAlgn="base" hangingPunct="0">
              <a:spcBef>
                <a:spcPct val="0"/>
              </a:spcBef>
              <a:spcAft>
                <a:spcPct val="0"/>
              </a:spcAft>
              <a:buNone/>
            </a:pP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defTabSz="914400" eaLnBrk="0" fontAlgn="base" hangingPunct="0">
              <a:spcBef>
                <a:spcPct val="0"/>
              </a:spcBef>
              <a:spcAft>
                <a:spcPct val="0"/>
              </a:spcAft>
              <a:buNone/>
            </a:pPr>
            <a:endParaRPr lang="en-US" altLang="en-US" sz="2000" b="1" dirty="0">
              <a:latin typeface="Times New Roman" panose="02020603050405020304" pitchFamily="18" charset="0"/>
              <a:cs typeface="Times New Roman" panose="02020603050405020304" pitchFamily="18" charset="0"/>
            </a:endParaRPr>
          </a:p>
          <a:p>
            <a:pPr marL="0" indent="0" defTabSz="914400" eaLnBrk="0" fontAlgn="base" hangingPunct="0">
              <a:spcBef>
                <a:spcPct val="0"/>
              </a:spcBef>
              <a:spcAft>
                <a:spcPct val="0"/>
              </a:spcAft>
              <a:buNone/>
            </a:pP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defTabSz="914400" eaLnBrk="0" fontAlgn="base" hangingPunct="0">
              <a:spcBef>
                <a:spcPct val="0"/>
              </a:spcBef>
              <a:spcAft>
                <a:spcPct val="0"/>
              </a:spcAft>
              <a:buNone/>
            </a:pPr>
            <a:endParaRPr lang="en-US" altLang="en-US" sz="2000" b="1" dirty="0">
              <a:latin typeface="Times New Roman" panose="02020603050405020304" pitchFamily="18" charset="0"/>
              <a:cs typeface="Times New Roman" panose="02020603050405020304" pitchFamily="18" charset="0"/>
            </a:endParaRPr>
          </a:p>
          <a:p>
            <a:pPr marL="0" indent="0" defTabSz="914400" eaLnBrk="0" fontAlgn="base" hangingPunct="0">
              <a:spcBef>
                <a:spcPct val="0"/>
              </a:spcBef>
              <a:spcAft>
                <a:spcPct val="0"/>
              </a:spcAft>
              <a:buNone/>
            </a:pP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defTabSz="914400" eaLnBrk="0" fontAlgn="base" hangingPunct="0">
              <a:spcBef>
                <a:spcPct val="0"/>
              </a:spcBef>
              <a:spcAft>
                <a:spcPct val="0"/>
              </a:spcAft>
              <a:buNone/>
            </a:pPr>
            <a:endParaRPr lang="en-US" altLang="en-US" sz="2000" b="1" dirty="0">
              <a:latin typeface="Times New Roman" panose="02020603050405020304" pitchFamily="18" charset="0"/>
              <a:cs typeface="Times New Roman" panose="02020603050405020304" pitchFamily="18" charset="0"/>
            </a:endParaRPr>
          </a:p>
          <a:p>
            <a:pPr marL="0" indent="0" defTabSz="914400" eaLnBrk="0" fontAlgn="base" hangingPunct="0">
              <a:spcBef>
                <a:spcPct val="0"/>
              </a:spcBef>
              <a:spcAft>
                <a:spcPct val="0"/>
              </a:spcAft>
              <a:buNone/>
            </a:pP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defTabSz="914400" eaLnBrk="0" fontAlgn="base" hangingPunct="0">
              <a:spcBef>
                <a:spcPct val="0"/>
              </a:spcBef>
              <a:spcAft>
                <a:spcPct val="0"/>
              </a:spcAft>
              <a:buNone/>
            </a:pP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defTabSz="914400" eaLnBrk="0" fontAlgn="base" hangingPunct="0">
              <a:spcBef>
                <a:spcPct val="0"/>
              </a:spcBef>
              <a:spcAft>
                <a:spcPct val="0"/>
              </a:spcAft>
              <a:buNone/>
            </a:pPr>
            <a:endParaRPr lang="en-US" altLang="en-US" sz="2000" b="1" dirty="0">
              <a:latin typeface="Times New Roman" panose="02020603050405020304" pitchFamily="18" charset="0"/>
              <a:cs typeface="Times New Roman" panose="02020603050405020304" pitchFamily="18" charset="0"/>
            </a:endParaRPr>
          </a:p>
          <a:p>
            <a:pPr marL="0" indent="0" defTabSz="914400" eaLnBrk="0" fontAlgn="base" hangingPunct="0">
              <a:spcBef>
                <a:spcPct val="0"/>
              </a:spcBef>
              <a:spcAft>
                <a:spcPct val="0"/>
              </a:spcAft>
              <a:buNone/>
            </a:pP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defTabSz="914400" eaLnBrk="0" fontAlgn="base" hangingPunct="0">
              <a:spcBef>
                <a:spcPct val="0"/>
              </a:spcBef>
              <a:spcAft>
                <a:spcPct val="0"/>
              </a:spcAft>
              <a:buNone/>
            </a:pPr>
            <a:endParaRPr lang="en-US" altLang="en-US" sz="2000" b="1" dirty="0">
              <a:latin typeface="Times New Roman" panose="02020603050405020304" pitchFamily="18" charset="0"/>
              <a:cs typeface="Times New Roman" panose="02020603050405020304" pitchFamily="18" charset="0"/>
            </a:endParaRPr>
          </a:p>
          <a:p>
            <a:pPr marL="0" indent="0" defTabSz="914400" eaLnBrk="0" fontAlgn="base" hangingPunct="0">
              <a:spcBef>
                <a:spcPct val="0"/>
              </a:spcBef>
              <a:spcAft>
                <a:spcPct val="0"/>
              </a:spcAft>
              <a:buNone/>
            </a:pP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defTabSz="914400" eaLnBrk="0" fontAlgn="base" hangingPunct="0">
              <a:spcBef>
                <a:spcPct val="0"/>
              </a:spcBef>
              <a:spcAft>
                <a:spcPct val="0"/>
              </a:spcAft>
              <a:buNone/>
            </a:pPr>
            <a:endParaRPr lang="en-US" altLang="en-US" sz="2000" b="1" dirty="0">
              <a:latin typeface="Times New Roman" panose="02020603050405020304" pitchFamily="18" charset="0"/>
              <a:cs typeface="Times New Roman" panose="02020603050405020304" pitchFamily="18" charset="0"/>
            </a:endParaRPr>
          </a:p>
          <a:p>
            <a:pPr marL="0" indent="0" defTabSz="914400" eaLnBrk="0" fontAlgn="base" hangingPunct="0">
              <a:spcBef>
                <a:spcPct val="0"/>
              </a:spcBef>
              <a:spcAft>
                <a:spcPct val="0"/>
              </a:spcAft>
              <a:buNone/>
            </a:pP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defTabSz="914400" eaLnBrk="0" fontAlgn="base" hangingPunct="0">
              <a:spcBef>
                <a:spcPct val="0"/>
              </a:spcBef>
              <a:spcAft>
                <a:spcPct val="0"/>
              </a:spcAft>
              <a:buNone/>
            </a:pP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2572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F731E14A-8C6E-457F-AA89-91EFBB46B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90"/>
            <a:ext cx="3762375" cy="5309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D6A23E0-B0E1-5CD3-60FC-6E96E0122AC3}"/>
              </a:ext>
            </a:extLst>
          </p:cNvPr>
          <p:cNvSpPr txBox="1"/>
          <p:nvPr/>
        </p:nvSpPr>
        <p:spPr>
          <a:xfrm>
            <a:off x="665070" y="1657706"/>
            <a:ext cx="4219459" cy="2862322"/>
          </a:xfrm>
          <a:prstGeom prst="rect">
            <a:avLst/>
          </a:prstGeom>
          <a:noFill/>
        </p:spPr>
        <p:txBody>
          <a:bodyPr wrap="square">
            <a:spAutoFit/>
          </a:bodyPr>
          <a:lstStyle/>
          <a:p>
            <a:r>
              <a:rPr lang="en-US" sz="2000" b="1" dirty="0"/>
              <a:t>Feature Extraction</a:t>
            </a:r>
            <a:r>
              <a:rPr lang="en-US" sz="2000" dirty="0"/>
              <a:t>: Pre-trained models such as VGG16, InceptionV3, and Xception are leveraged to extract meaningful features from the images. These models act as fixed feature extractors, capturing essential patterns, textures, and representations while reducing the need for extensive manual feature engineering.</a:t>
            </a:r>
            <a:endParaRPr lang="en-IN" sz="2000" dirty="0"/>
          </a:p>
        </p:txBody>
      </p:sp>
      <p:pic>
        <p:nvPicPr>
          <p:cNvPr id="6" name="Picture 5">
            <a:extLst>
              <a:ext uri="{FF2B5EF4-FFF2-40B4-BE49-F238E27FC236}">
                <a16:creationId xmlns:a16="http://schemas.microsoft.com/office/drawing/2014/main" id="{2A2C478B-C011-23B2-0459-7227B3BEF0C9}"/>
              </a:ext>
            </a:extLst>
          </p:cNvPr>
          <p:cNvPicPr>
            <a:picLocks noChangeAspect="1"/>
          </p:cNvPicPr>
          <p:nvPr/>
        </p:nvPicPr>
        <p:blipFill>
          <a:blip r:embed="rId3"/>
          <a:stretch>
            <a:fillRect/>
          </a:stretch>
        </p:blipFill>
        <p:spPr>
          <a:xfrm>
            <a:off x="5233011" y="1355075"/>
            <a:ext cx="3256937" cy="3467584"/>
          </a:xfrm>
          <a:prstGeom prst="rect">
            <a:avLst/>
          </a:prstGeom>
        </p:spPr>
      </p:pic>
      <p:sp>
        <p:nvSpPr>
          <p:cNvPr id="5" name="TextBox 4">
            <a:extLst>
              <a:ext uri="{FF2B5EF4-FFF2-40B4-BE49-F238E27FC236}">
                <a16:creationId xmlns:a16="http://schemas.microsoft.com/office/drawing/2014/main" id="{D0AF9BA9-08BE-D707-D1B9-6EEA9554013F}"/>
              </a:ext>
            </a:extLst>
          </p:cNvPr>
          <p:cNvSpPr txBox="1"/>
          <p:nvPr/>
        </p:nvSpPr>
        <p:spPr>
          <a:xfrm>
            <a:off x="2495321" y="738085"/>
            <a:ext cx="4572000"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METHODOLOGY</a:t>
            </a:r>
            <a:endParaRPr lang="en-IN" sz="2000" dirty="0"/>
          </a:p>
        </p:txBody>
      </p:sp>
    </p:spTree>
    <p:extLst>
      <p:ext uri="{BB962C8B-B14F-4D97-AF65-F5344CB8AC3E}">
        <p14:creationId xmlns:p14="http://schemas.microsoft.com/office/powerpoint/2010/main" val="1593292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E0D78-C7DD-B17D-D093-5C452148C0FA}"/>
            </a:ext>
          </a:extLst>
        </p:cNvPr>
        <p:cNvGrpSpPr/>
        <p:nvPr/>
      </p:nvGrpSpPr>
      <p:grpSpPr>
        <a:xfrm>
          <a:off x="0" y="0"/>
          <a:ext cx="0" cy="0"/>
          <a:chOff x="0" y="0"/>
          <a:chExt cx="0" cy="0"/>
        </a:xfrm>
      </p:grpSpPr>
      <p:pic>
        <p:nvPicPr>
          <p:cNvPr id="2" name="Picture 8">
            <a:extLst>
              <a:ext uri="{FF2B5EF4-FFF2-40B4-BE49-F238E27FC236}">
                <a16:creationId xmlns:a16="http://schemas.microsoft.com/office/drawing/2014/main" id="{D035EC13-C19A-16A3-23E6-BAA812FE3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90"/>
            <a:ext cx="3762375" cy="5309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2BF6D56-9C41-D35F-6415-A9D3E8D47573}"/>
              </a:ext>
            </a:extLst>
          </p:cNvPr>
          <p:cNvSpPr txBox="1"/>
          <p:nvPr/>
        </p:nvSpPr>
        <p:spPr>
          <a:xfrm>
            <a:off x="793213" y="1984329"/>
            <a:ext cx="7866043" cy="9694962"/>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The fire dataset was divided into training, validation, and testing sets to facilitate model training and evaluation. The split was performed based on the class labels in the dataset, which include "Fire," "Smoke," "Non-Fire," and "Fire Smoke.”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dataset split was carefully balanced to address class imbalances: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Train (80%)</a:t>
            </a:r>
            <a:r>
              <a:rPr lang="en-US" sz="2000" dirty="0">
                <a:latin typeface="Times New Roman" panose="02020603050405020304" pitchFamily="18" charset="0"/>
                <a:cs typeface="Times New Roman" panose="02020603050405020304" pitchFamily="18" charset="0"/>
              </a:rPr>
              <a:t>: Includes the majority of the dataset to ensure robust learning.</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Validation (10%)</a:t>
            </a:r>
            <a:r>
              <a:rPr lang="en-US" sz="2000" dirty="0">
                <a:latin typeface="Times New Roman" panose="02020603050405020304" pitchFamily="18" charset="0"/>
                <a:cs typeface="Times New Roman" panose="02020603050405020304" pitchFamily="18" charset="0"/>
              </a:rPr>
              <a:t>: Used for fine-tuning and hyperparameter optimization.</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Test (10%)</a:t>
            </a:r>
            <a:r>
              <a:rPr lang="en-US" sz="2000" dirty="0">
                <a:latin typeface="Times New Roman" panose="02020603050405020304" pitchFamily="18" charset="0"/>
                <a:cs typeface="Times New Roman" panose="02020603050405020304" pitchFamily="18" charset="0"/>
              </a:rPr>
              <a:t>: Used exclusively for final performance evaluation.</a:t>
            </a:r>
          </a:p>
          <a:p>
            <a:endParaRPr lang="en-US" sz="2000" dirty="0"/>
          </a:p>
          <a:p>
            <a:r>
              <a:rPr lang="en-US" sz="2000" dirty="0">
                <a:latin typeface="Times New Roman" panose="02020603050405020304" pitchFamily="18" charset="0"/>
                <a:cs typeface="Times New Roman" panose="02020603050405020304" pitchFamily="18" charset="0"/>
              </a:rPr>
              <a:t>This approach ensures a representative and unbiased division, enabling the model to generalize well on unseen data while overcoming class imbalance challenges.</a:t>
            </a:r>
          </a:p>
          <a:p>
            <a:endParaRPr lang="en-US" sz="2000" dirty="0">
              <a:latin typeface="Times New Roman" panose="02020603050405020304" pitchFamily="18" charset="0"/>
              <a:cs typeface="Times New Roman" panose="02020603050405020304" pitchFamily="18"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IN" dirty="0"/>
          </a:p>
        </p:txBody>
      </p:sp>
      <p:sp>
        <p:nvSpPr>
          <p:cNvPr id="8" name="TextBox 7">
            <a:extLst>
              <a:ext uri="{FF2B5EF4-FFF2-40B4-BE49-F238E27FC236}">
                <a16:creationId xmlns:a16="http://schemas.microsoft.com/office/drawing/2014/main" id="{F774EFFA-C8B8-84C9-747F-F1592633C3CB}"/>
              </a:ext>
            </a:extLst>
          </p:cNvPr>
          <p:cNvSpPr txBox="1"/>
          <p:nvPr/>
        </p:nvSpPr>
        <p:spPr>
          <a:xfrm>
            <a:off x="793213" y="1384008"/>
            <a:ext cx="4572000" cy="400110"/>
          </a:xfrm>
          <a:prstGeom prst="rect">
            <a:avLst/>
          </a:prstGeom>
          <a:noFill/>
        </p:spPr>
        <p:txBody>
          <a:bodyPr wrap="square">
            <a:spAutoFit/>
          </a:bodyPr>
          <a:lstStyle/>
          <a:p>
            <a:pPr marL="0" indent="0" defTabSz="914400" eaLnBrk="0" fontAlgn="base" hangingPunct="0">
              <a:spcBef>
                <a:spcPct val="0"/>
              </a:spcBef>
              <a:spcAft>
                <a:spcPct val="0"/>
              </a:spcAft>
              <a:buNone/>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Splitting the Dataset</a:t>
            </a:r>
          </a:p>
        </p:txBody>
      </p:sp>
      <p:sp>
        <p:nvSpPr>
          <p:cNvPr id="10" name="TextBox 9">
            <a:extLst>
              <a:ext uri="{FF2B5EF4-FFF2-40B4-BE49-F238E27FC236}">
                <a16:creationId xmlns:a16="http://schemas.microsoft.com/office/drawing/2014/main" id="{AD9B8915-8BBE-F755-3284-024E3A461436}"/>
              </a:ext>
            </a:extLst>
          </p:cNvPr>
          <p:cNvSpPr txBox="1"/>
          <p:nvPr/>
        </p:nvSpPr>
        <p:spPr>
          <a:xfrm>
            <a:off x="3508872" y="729905"/>
            <a:ext cx="4572000"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METHODOLOGY</a:t>
            </a:r>
            <a:endParaRPr lang="en-IN" sz="2000" dirty="0"/>
          </a:p>
        </p:txBody>
      </p:sp>
    </p:spTree>
    <p:extLst>
      <p:ext uri="{BB962C8B-B14F-4D97-AF65-F5344CB8AC3E}">
        <p14:creationId xmlns:p14="http://schemas.microsoft.com/office/powerpoint/2010/main" val="1028972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D729A-5EA7-7060-B43C-B12482636F0A}"/>
            </a:ext>
          </a:extLst>
        </p:cNvPr>
        <p:cNvGrpSpPr/>
        <p:nvPr/>
      </p:nvGrpSpPr>
      <p:grpSpPr>
        <a:xfrm>
          <a:off x="0" y="0"/>
          <a:ext cx="0" cy="0"/>
          <a:chOff x="0" y="0"/>
          <a:chExt cx="0" cy="0"/>
        </a:xfrm>
      </p:grpSpPr>
      <p:pic>
        <p:nvPicPr>
          <p:cNvPr id="2" name="Picture 8">
            <a:extLst>
              <a:ext uri="{FF2B5EF4-FFF2-40B4-BE49-F238E27FC236}">
                <a16:creationId xmlns:a16="http://schemas.microsoft.com/office/drawing/2014/main" id="{AD788C72-AAD1-7F3B-AA5E-8435B88B3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90"/>
            <a:ext cx="3762375" cy="5309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575A756B-71E0-62F8-7017-AC07C252AD6A}"/>
              </a:ext>
            </a:extLst>
          </p:cNvPr>
          <p:cNvSpPr>
            <a:spLocks noChangeArrowheads="1"/>
          </p:cNvSpPr>
          <p:nvPr/>
        </p:nvSpPr>
        <p:spPr bwMode="auto">
          <a:xfrm>
            <a:off x="842790" y="1485526"/>
            <a:ext cx="86592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b="1" dirty="0">
                <a:latin typeface="Times New Roman" panose="02020603050405020304" pitchFamily="18" charset="0"/>
                <a:cs typeface="Times New Roman" panose="02020603050405020304" pitchFamily="18" charset="0"/>
              </a:rPr>
              <a:t>Building the Model Architecture</a:t>
            </a:r>
            <a:endParaRPr lang="en-US" sz="2000" dirty="0">
              <a:latin typeface="Times New Roman" panose="02020603050405020304" pitchFamily="18" charset="0"/>
              <a:cs typeface="Times New Roman" panose="02020603050405020304" pitchFamily="18" charset="0"/>
            </a:endParaRPr>
          </a:p>
        </p:txBody>
      </p:sp>
      <p:sp>
        <p:nvSpPr>
          <p:cNvPr id="10" name="Rectangle 6">
            <a:extLst>
              <a:ext uri="{FF2B5EF4-FFF2-40B4-BE49-F238E27FC236}">
                <a16:creationId xmlns:a16="http://schemas.microsoft.com/office/drawing/2014/main" id="{743E5B56-1E20-6BFE-FE28-79BFD2BA4F5E}"/>
              </a:ext>
            </a:extLst>
          </p:cNvPr>
          <p:cNvSpPr>
            <a:spLocks noChangeArrowheads="1"/>
          </p:cNvSpPr>
          <p:nvPr/>
        </p:nvSpPr>
        <p:spPr bwMode="auto">
          <a:xfrm rot="10800000" flipV="1">
            <a:off x="831773" y="2171935"/>
            <a:ext cx="7524522"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Initially, pre-trained layers were frozen, and only custom layers were trained.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Pre-trained models VGG16, InceptionV3, and Xception were used with their top layers removed.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Custom layers included Global Average Pooling, dense layers with ELU activation, dropout, and a soft max output layer.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Input sizes: VGG16 (224x224), InceptionV3 and Xception (299x299).</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the fine-tuning phase, selected layers of the base models were unfrozen and trained with a reduced learning rate.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Adam optimizer and categorical cross entropy loss were used for effective training.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process ensured robust feature extraction and model adaptation to the fire image dataset. </a:t>
            </a:r>
          </a:p>
        </p:txBody>
      </p:sp>
      <p:sp>
        <p:nvSpPr>
          <p:cNvPr id="12" name="TextBox 11">
            <a:extLst>
              <a:ext uri="{FF2B5EF4-FFF2-40B4-BE49-F238E27FC236}">
                <a16:creationId xmlns:a16="http://schemas.microsoft.com/office/drawing/2014/main" id="{A105E3D9-95B5-B331-EA23-F1FF53970F93}"/>
              </a:ext>
            </a:extLst>
          </p:cNvPr>
          <p:cNvSpPr txBox="1"/>
          <p:nvPr/>
        </p:nvSpPr>
        <p:spPr>
          <a:xfrm>
            <a:off x="3608025" y="658762"/>
            <a:ext cx="4748270"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METHODOLOGY</a:t>
            </a:r>
            <a:endParaRPr lang="en-IN" sz="2000" dirty="0"/>
          </a:p>
        </p:txBody>
      </p:sp>
    </p:spTree>
    <p:extLst>
      <p:ext uri="{BB962C8B-B14F-4D97-AF65-F5344CB8AC3E}">
        <p14:creationId xmlns:p14="http://schemas.microsoft.com/office/powerpoint/2010/main" val="382601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7E900D62-2996-24A8-803C-3D538A73E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90"/>
            <a:ext cx="3762375" cy="5309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3DBA30E-4C71-5124-1236-B4E058F8903D}"/>
              </a:ext>
            </a:extLst>
          </p:cNvPr>
          <p:cNvSpPr txBox="1"/>
          <p:nvPr/>
        </p:nvSpPr>
        <p:spPr>
          <a:xfrm>
            <a:off x="484742" y="2347624"/>
            <a:ext cx="8659258" cy="3785652"/>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Hyperparameters such as learning rate, batch size, and number of epochs were carefully optimized to ensure efficient convergence and prevent overfitting.</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categorical cross entropy loss function was used, suitable for multi-class classification tasks.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Adam optimizer was employed with a learning rate scheduler to dynamically adjust the learning rate, enhancing both training speed and accuracy.</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Metrics such as training and validation loss, along with accuracy, were monitored during each epoch to track progress and guide adjustments as needed.</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Early stopping was implemented based on validation performance to avoid overfitting and improve model generalization.</a:t>
            </a:r>
            <a:endParaRPr lang="en-IN"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CDEBA9C-A92C-ACCD-A6EB-08E2F7C7C52D}"/>
              </a:ext>
            </a:extLst>
          </p:cNvPr>
          <p:cNvSpPr txBox="1"/>
          <p:nvPr/>
        </p:nvSpPr>
        <p:spPr>
          <a:xfrm>
            <a:off x="484742" y="1677416"/>
            <a:ext cx="4627084" cy="707886"/>
          </a:xfrm>
          <a:prstGeom prst="rect">
            <a:avLst/>
          </a:prstGeom>
          <a:noFill/>
        </p:spPr>
        <p:txBody>
          <a:bodyPr wrap="square">
            <a:spAutoFit/>
          </a:bodyPr>
          <a:lstStyle/>
          <a:p>
            <a:pPr marL="0" indent="0">
              <a:buNone/>
            </a:pPr>
            <a:r>
              <a:rPr lang="en-US" sz="2000" b="1" dirty="0">
                <a:latin typeface="Times New Roman" panose="02020603050405020304" pitchFamily="18" charset="0"/>
                <a:cs typeface="Times New Roman" panose="02020603050405020304" pitchFamily="18" charset="0"/>
              </a:rPr>
              <a:t>Training the Model on the Training Dataset</a:t>
            </a:r>
          </a:p>
        </p:txBody>
      </p:sp>
      <p:sp>
        <p:nvSpPr>
          <p:cNvPr id="9" name="TextBox 8">
            <a:extLst>
              <a:ext uri="{FF2B5EF4-FFF2-40B4-BE49-F238E27FC236}">
                <a16:creationId xmlns:a16="http://schemas.microsoft.com/office/drawing/2014/main" id="{DF4ECE7C-054B-7DC5-DDBE-626C16B6E661}"/>
              </a:ext>
            </a:extLst>
          </p:cNvPr>
          <p:cNvSpPr txBox="1"/>
          <p:nvPr/>
        </p:nvSpPr>
        <p:spPr>
          <a:xfrm>
            <a:off x="3800934" y="747941"/>
            <a:ext cx="4572000"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METHODOLOGY</a:t>
            </a:r>
            <a:endParaRPr lang="en-IN" sz="2000" dirty="0"/>
          </a:p>
        </p:txBody>
      </p:sp>
    </p:spTree>
    <p:extLst>
      <p:ext uri="{BB962C8B-B14F-4D97-AF65-F5344CB8AC3E}">
        <p14:creationId xmlns:p14="http://schemas.microsoft.com/office/powerpoint/2010/main" val="3992279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55FA2BDC-6AC6-9322-1CCD-56907F23B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90"/>
            <a:ext cx="3762375" cy="53093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a:extLst>
              <a:ext uri="{FF2B5EF4-FFF2-40B4-BE49-F238E27FC236}">
                <a16:creationId xmlns:a16="http://schemas.microsoft.com/office/drawing/2014/main" id="{29216613-D5E2-4022-16AB-7B925112BC1D}"/>
              </a:ext>
            </a:extLst>
          </p:cNvPr>
          <p:cNvSpPr>
            <a:spLocks noGrp="1" noChangeArrowheads="1"/>
          </p:cNvSpPr>
          <p:nvPr>
            <p:ph idx="4294967295"/>
          </p:nvPr>
        </p:nvSpPr>
        <p:spPr bwMode="auto">
          <a:xfrm>
            <a:off x="793214" y="1492073"/>
            <a:ext cx="8097398" cy="5601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Software Specifications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Programming Language: Python (version 3.x).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Deep Learning Framework: TensorFlow and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Keras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Libraries: NumPy, OpenCV, Matplotlib, and Scikit-learn.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Platform: Google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Colab</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leveraging GPU/TPU support.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Visualization: Matplotlib and Seaborn for visualizing model performance.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Hardware Specifications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GPU: NVIDIA Tesla K80 (provided by Google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Colab</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RAM: 12GB.</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Storage: 50GB cloud storage on Google Drive.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Challenges Faced</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Class Imbalance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dataset had a limited number of images in some classes.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Solution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Applied data augmentation techniques such as flipping, rotation, and scaling to increase dataset variability.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71EF1CFD-1011-2B56-F674-CBFA66FCB85F}"/>
              </a:ext>
            </a:extLst>
          </p:cNvPr>
          <p:cNvSpPr txBox="1"/>
          <p:nvPr/>
        </p:nvSpPr>
        <p:spPr>
          <a:xfrm>
            <a:off x="3745849" y="624491"/>
            <a:ext cx="457200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IMPLEMENTATION</a:t>
            </a:r>
            <a:endParaRPr lang="en-IN" sz="2000" dirty="0"/>
          </a:p>
        </p:txBody>
      </p:sp>
    </p:spTree>
    <p:extLst>
      <p:ext uri="{BB962C8B-B14F-4D97-AF65-F5344CB8AC3E}">
        <p14:creationId xmlns:p14="http://schemas.microsoft.com/office/powerpoint/2010/main" val="1744521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82E6F-9AAD-9E9B-E777-358DBEAFEE2C}"/>
              </a:ext>
            </a:extLst>
          </p:cNvPr>
          <p:cNvSpPr>
            <a:spLocks noGrp="1"/>
          </p:cNvSpPr>
          <p:nvPr>
            <p:ph type="title"/>
          </p:nvPr>
        </p:nvSpPr>
        <p:spPr>
          <a:xfrm>
            <a:off x="457200" y="648182"/>
            <a:ext cx="8229600" cy="769456"/>
          </a:xfrm>
        </p:spPr>
        <p:txBody>
          <a:bodyPr>
            <a:normAutofit/>
          </a:bodyPr>
          <a:lstStyle/>
          <a:p>
            <a:r>
              <a:rPr lang="en-IN" sz="2400" dirty="0">
                <a:latin typeface="Times New Roman" panose="02020603050405020304" pitchFamily="18" charset="0"/>
                <a:cs typeface="Times New Roman" panose="02020603050405020304" pitchFamily="18" charset="0"/>
              </a:rPr>
              <a:t>OUTLINE</a:t>
            </a:r>
          </a:p>
        </p:txBody>
      </p:sp>
      <p:sp>
        <p:nvSpPr>
          <p:cNvPr id="4" name="Rectangle 1">
            <a:extLst>
              <a:ext uri="{FF2B5EF4-FFF2-40B4-BE49-F238E27FC236}">
                <a16:creationId xmlns:a16="http://schemas.microsoft.com/office/drawing/2014/main" id="{058AE6AD-A2B1-65C5-80C1-E8FC4322D20D}"/>
              </a:ext>
            </a:extLst>
          </p:cNvPr>
          <p:cNvSpPr>
            <a:spLocks noGrp="1" noChangeArrowheads="1"/>
          </p:cNvSpPr>
          <p:nvPr>
            <p:ph idx="1"/>
          </p:nvPr>
        </p:nvSpPr>
        <p:spPr bwMode="auto">
          <a:xfrm>
            <a:off x="625033" y="1354803"/>
            <a:ext cx="5416951"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Abstract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Introduction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Literature Survey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Research Gaps </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Problem Statement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Objectives </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Block Diagram / Flow Diagram </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Methodology  </a:t>
            </a:r>
          </a:p>
          <a:p>
            <a:pPr marL="0" marR="0" lvl="0" indent="0" algn="l" defTabSz="914400" rtl="0" eaLnBrk="0" fontAlgn="base" latinLnBrk="0" hangingPunct="0">
              <a:lnSpc>
                <a:spcPct val="100000"/>
              </a:lnSpc>
              <a:spcBef>
                <a:spcPct val="0"/>
              </a:spcBef>
              <a:spcAft>
                <a:spcPct val="0"/>
              </a:spcAft>
              <a:buClrTx/>
              <a:buSzTx/>
              <a:buFontTx/>
              <a:buAutoNum type="arabicPeriod" startAt="9"/>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Implementation </a:t>
            </a:r>
          </a:p>
          <a:p>
            <a:pPr marL="0" marR="0" lvl="0" indent="0" algn="l" defTabSz="914400" rtl="0" eaLnBrk="0" fontAlgn="base" latinLnBrk="0" hangingPunct="0">
              <a:lnSpc>
                <a:spcPct val="100000"/>
              </a:lnSpc>
              <a:spcBef>
                <a:spcPct val="0"/>
              </a:spcBef>
              <a:spcAft>
                <a:spcPct val="0"/>
              </a:spcAft>
              <a:buClrTx/>
              <a:buSzTx/>
              <a:buFontTx/>
              <a:buAutoNum type="arabicPeriod" startAt="10"/>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Results and Analysis </a:t>
            </a:r>
          </a:p>
          <a:p>
            <a:pPr marL="0" marR="0" lvl="0" indent="0" algn="l" defTabSz="914400" rtl="0" eaLnBrk="0" fontAlgn="base" latinLnBrk="0" hangingPunct="0">
              <a:lnSpc>
                <a:spcPct val="100000"/>
              </a:lnSpc>
              <a:spcBef>
                <a:spcPct val="0"/>
              </a:spcBef>
              <a:spcAft>
                <a:spcPct val="0"/>
              </a:spcAft>
              <a:buClrTx/>
              <a:buSzTx/>
              <a:buFontTx/>
              <a:buAutoNum type="arabicPeriod" startAt="10"/>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Front End Screens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12.Conclusion &amp; Future Scope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13.References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14.Question and Answers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15.Acknowledgements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5" name="Picture 8">
            <a:extLst>
              <a:ext uri="{FF2B5EF4-FFF2-40B4-BE49-F238E27FC236}">
                <a16:creationId xmlns:a16="http://schemas.microsoft.com/office/drawing/2014/main" id="{25239166-668D-64B1-253B-CC5FD6569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90"/>
            <a:ext cx="3762375" cy="530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545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92044E-7FAF-4B20-A84C-6EEAAF13D5B1}"/>
              </a:ext>
            </a:extLst>
          </p:cNvPr>
          <p:cNvSpPr txBox="1"/>
          <p:nvPr/>
        </p:nvSpPr>
        <p:spPr>
          <a:xfrm>
            <a:off x="550843" y="1210522"/>
            <a:ext cx="8516039" cy="963340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Model development:</a:t>
            </a:r>
          </a:p>
          <a:p>
            <a:endParaRPr lang="en-US" sz="2000" b="1" dirty="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Base Models</a:t>
            </a:r>
            <a:r>
              <a:rPr lang="en-US" sz="2000" dirty="0">
                <a:latin typeface="Times New Roman" panose="02020603050405020304" pitchFamily="18" charset="0"/>
                <a:cs typeface="Times New Roman" panose="02020603050405020304" pitchFamily="18" charset="0"/>
              </a:rPr>
              <a:t>: </a:t>
            </a:r>
          </a:p>
          <a:p>
            <a:pPr marL="0" indent="0" algn="just">
              <a:buNone/>
            </a:pPr>
            <a:r>
              <a:rPr lang="en-US" sz="2000" dirty="0">
                <a:latin typeface="Times New Roman" panose="02020603050405020304" pitchFamily="18" charset="0"/>
                <a:cs typeface="Times New Roman" panose="02020603050405020304" pitchFamily="18" charset="0"/>
              </a:rPr>
              <a:t>Pre-trained VGG16, InceptionV3, and Xception were loaded without their top layers to leverage their feature extraction capabilities.</a:t>
            </a:r>
          </a:p>
          <a:p>
            <a:pPr marL="0" indent="0">
              <a:buNone/>
            </a:pPr>
            <a:r>
              <a:rPr lang="en-US" sz="2000" b="1" dirty="0">
                <a:latin typeface="Times New Roman" panose="02020603050405020304" pitchFamily="18" charset="0"/>
                <a:cs typeface="Times New Roman" panose="02020603050405020304" pitchFamily="18" charset="0"/>
              </a:rPr>
              <a:t>Custom Layers</a:t>
            </a:r>
            <a:r>
              <a:rPr lang="en-US" sz="20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Global Average Pooling layer was added to reduce dimensionality.</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Dense layers with ELU activation were introduced to learn complex patterns.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final soft max layer was added for multi-class classification.</a:t>
            </a:r>
          </a:p>
          <a:p>
            <a:r>
              <a:rPr lang="en-US" sz="2000" b="1" dirty="0">
                <a:latin typeface="Times New Roman" panose="02020603050405020304" pitchFamily="18" charset="0"/>
                <a:cs typeface="Times New Roman" panose="02020603050405020304" pitchFamily="18" charset="0"/>
              </a:rPr>
              <a:t>Fine-tuning:</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Initially, the base layers of the models were frozen to retain their pre-trained knowledge.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During fine-tuning, these layers were unfrozen, and the entire network was trained with a low learning rate to optimize performance.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Training Configurations: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 augmentation techniques were used to enhance the diversity of training data.</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Adam optimizer with a learning rate of 0.0001 was employed.</a:t>
            </a:r>
          </a:p>
          <a:p>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ct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ct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ct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ct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ct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ct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ct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ct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ct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ct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ct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4" name="Picture 8">
            <a:extLst>
              <a:ext uri="{FF2B5EF4-FFF2-40B4-BE49-F238E27FC236}">
                <a16:creationId xmlns:a16="http://schemas.microsoft.com/office/drawing/2014/main" id="{0E46F987-8F85-5652-E156-D3DB43515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90"/>
            <a:ext cx="3762375" cy="5309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C4CEAD1-30ED-8E76-48B3-AA27A2C3A92D}"/>
              </a:ext>
            </a:extLst>
          </p:cNvPr>
          <p:cNvSpPr txBox="1"/>
          <p:nvPr/>
        </p:nvSpPr>
        <p:spPr>
          <a:xfrm>
            <a:off x="3809197" y="701780"/>
            <a:ext cx="4610558"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IMPLEMENTATION</a:t>
            </a:r>
            <a:endParaRPr lang="en-IN" sz="2000" dirty="0"/>
          </a:p>
        </p:txBody>
      </p:sp>
    </p:spTree>
    <p:extLst>
      <p:ext uri="{BB962C8B-B14F-4D97-AF65-F5344CB8AC3E}">
        <p14:creationId xmlns:p14="http://schemas.microsoft.com/office/powerpoint/2010/main" val="2979591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15F1C-EA0F-BE7E-2A1F-BB4EB1DD84FD}"/>
              </a:ext>
            </a:extLst>
          </p:cNvPr>
          <p:cNvSpPr>
            <a:spLocks noGrp="1"/>
          </p:cNvSpPr>
          <p:nvPr>
            <p:ph type="title"/>
          </p:nvPr>
        </p:nvSpPr>
        <p:spPr/>
        <p:txBody>
          <a:bodyPr>
            <a:normAutofit/>
          </a:bodyPr>
          <a:lstStyle/>
          <a:p>
            <a:r>
              <a:rPr lang="en-IN" sz="2000" b="1" dirty="0">
                <a:latin typeface="Times New Roman" panose="02020603050405020304" pitchFamily="18" charset="0"/>
                <a:cs typeface="Times New Roman" panose="02020603050405020304" pitchFamily="18" charset="0"/>
              </a:rPr>
              <a:t>RESULTS &amp; ANALYSIS</a:t>
            </a:r>
          </a:p>
        </p:txBody>
      </p:sp>
      <p:pic>
        <p:nvPicPr>
          <p:cNvPr id="6" name="Content Placeholder 5">
            <a:extLst>
              <a:ext uri="{FF2B5EF4-FFF2-40B4-BE49-F238E27FC236}">
                <a16:creationId xmlns:a16="http://schemas.microsoft.com/office/drawing/2014/main" id="{ADD43B70-2EC3-B438-A616-FB869197E4EC}"/>
              </a:ext>
            </a:extLst>
          </p:cNvPr>
          <p:cNvPicPr>
            <a:picLocks noGrp="1" noChangeAspect="1"/>
          </p:cNvPicPr>
          <p:nvPr>
            <p:ph idx="1"/>
          </p:nvPr>
        </p:nvPicPr>
        <p:blipFill>
          <a:blip r:embed="rId2"/>
          <a:stretch>
            <a:fillRect/>
          </a:stretch>
        </p:blipFill>
        <p:spPr>
          <a:xfrm>
            <a:off x="225845" y="1276710"/>
            <a:ext cx="4120309" cy="2420876"/>
          </a:xfrm>
        </p:spPr>
      </p:pic>
      <p:pic>
        <p:nvPicPr>
          <p:cNvPr id="4" name="Picture 8">
            <a:extLst>
              <a:ext uri="{FF2B5EF4-FFF2-40B4-BE49-F238E27FC236}">
                <a16:creationId xmlns:a16="http://schemas.microsoft.com/office/drawing/2014/main" id="{40FFF2EE-881C-B3D8-F166-8142554C5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190"/>
            <a:ext cx="3762375" cy="5309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BF9E4BB-3616-F7EC-37FF-B08B44D2F1C9}"/>
              </a:ext>
            </a:extLst>
          </p:cNvPr>
          <p:cNvPicPr>
            <a:picLocks noChangeAspect="1"/>
          </p:cNvPicPr>
          <p:nvPr/>
        </p:nvPicPr>
        <p:blipFill>
          <a:blip r:embed="rId4"/>
          <a:stretch>
            <a:fillRect/>
          </a:stretch>
        </p:blipFill>
        <p:spPr>
          <a:xfrm>
            <a:off x="4516916" y="1276710"/>
            <a:ext cx="4208443" cy="2420876"/>
          </a:xfrm>
          <a:prstGeom prst="rect">
            <a:avLst/>
          </a:prstGeom>
        </p:spPr>
      </p:pic>
      <p:sp>
        <p:nvSpPr>
          <p:cNvPr id="10" name="TextBox 9">
            <a:extLst>
              <a:ext uri="{FF2B5EF4-FFF2-40B4-BE49-F238E27FC236}">
                <a16:creationId xmlns:a16="http://schemas.microsoft.com/office/drawing/2014/main" id="{2002DA45-E6DD-3A40-F1BC-F2567372B3EA}"/>
              </a:ext>
            </a:extLst>
          </p:cNvPr>
          <p:cNvSpPr txBox="1"/>
          <p:nvPr/>
        </p:nvSpPr>
        <p:spPr>
          <a:xfrm>
            <a:off x="2225406" y="3853015"/>
            <a:ext cx="5491908" cy="369332"/>
          </a:xfrm>
          <a:prstGeom prst="rect">
            <a:avLst/>
          </a:prstGeom>
          <a:noFill/>
        </p:spPr>
        <p:txBody>
          <a:bodyPr wrap="square">
            <a:spAutoFit/>
          </a:bodyPr>
          <a:lstStyle/>
          <a:p>
            <a:r>
              <a:rPr lang="en-US" b="1" dirty="0"/>
              <a:t>Fig: Accuracy and Loss Curves for VGG 16,Inception V3</a:t>
            </a:r>
            <a:endParaRPr lang="en-IN" b="1" dirty="0"/>
          </a:p>
        </p:txBody>
      </p:sp>
      <p:pic>
        <p:nvPicPr>
          <p:cNvPr id="12" name="Picture 11">
            <a:extLst>
              <a:ext uri="{FF2B5EF4-FFF2-40B4-BE49-F238E27FC236}">
                <a16:creationId xmlns:a16="http://schemas.microsoft.com/office/drawing/2014/main" id="{1F1AE9E8-1859-DA9E-5636-9A244E529A77}"/>
              </a:ext>
            </a:extLst>
          </p:cNvPr>
          <p:cNvPicPr>
            <a:picLocks noChangeAspect="1"/>
          </p:cNvPicPr>
          <p:nvPr/>
        </p:nvPicPr>
        <p:blipFill>
          <a:blip r:embed="rId5"/>
          <a:stretch>
            <a:fillRect/>
          </a:stretch>
        </p:blipFill>
        <p:spPr>
          <a:xfrm>
            <a:off x="208303" y="4377776"/>
            <a:ext cx="8935697" cy="1686160"/>
          </a:xfrm>
          <a:prstGeom prst="rect">
            <a:avLst/>
          </a:prstGeom>
        </p:spPr>
      </p:pic>
      <p:sp>
        <p:nvSpPr>
          <p:cNvPr id="13" name="TextBox 12">
            <a:extLst>
              <a:ext uri="{FF2B5EF4-FFF2-40B4-BE49-F238E27FC236}">
                <a16:creationId xmlns:a16="http://schemas.microsoft.com/office/drawing/2014/main" id="{EB2FC9F7-8C56-EAB6-0176-201B3B0A48CF}"/>
              </a:ext>
            </a:extLst>
          </p:cNvPr>
          <p:cNvSpPr txBox="1"/>
          <p:nvPr/>
        </p:nvSpPr>
        <p:spPr>
          <a:xfrm>
            <a:off x="3597007" y="6132963"/>
            <a:ext cx="4572000" cy="369332"/>
          </a:xfrm>
          <a:prstGeom prst="rect">
            <a:avLst/>
          </a:prstGeom>
          <a:noFill/>
        </p:spPr>
        <p:txBody>
          <a:bodyPr wrap="square">
            <a:spAutoFit/>
          </a:bodyPr>
          <a:lstStyle/>
          <a:p>
            <a:r>
              <a:rPr lang="en-US" b="1" dirty="0"/>
              <a:t>Fig: Accuracy Table</a:t>
            </a:r>
            <a:endParaRPr lang="en-IN" b="1" dirty="0"/>
          </a:p>
        </p:txBody>
      </p:sp>
    </p:spTree>
    <p:extLst>
      <p:ext uri="{BB962C8B-B14F-4D97-AF65-F5344CB8AC3E}">
        <p14:creationId xmlns:p14="http://schemas.microsoft.com/office/powerpoint/2010/main" val="1448192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6549A-F64D-9DF8-4DC5-96EB4B3076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EABC16-9AF1-59DB-0CA4-168981B52DBE}"/>
              </a:ext>
            </a:extLst>
          </p:cNvPr>
          <p:cNvSpPr>
            <a:spLocks noGrp="1"/>
          </p:cNvSpPr>
          <p:nvPr>
            <p:ph type="title"/>
          </p:nvPr>
        </p:nvSpPr>
        <p:spPr/>
        <p:txBody>
          <a:bodyPr>
            <a:normAutofit/>
          </a:bodyPr>
          <a:lstStyle/>
          <a:p>
            <a:r>
              <a:rPr lang="en-IN" sz="2000" b="1" dirty="0">
                <a:latin typeface="Times New Roman" panose="02020603050405020304" pitchFamily="18" charset="0"/>
                <a:cs typeface="Times New Roman" panose="02020603050405020304" pitchFamily="18" charset="0"/>
              </a:rPr>
              <a:t>RESULTS &amp; ANALYSIS</a:t>
            </a:r>
          </a:p>
        </p:txBody>
      </p:sp>
      <p:pic>
        <p:nvPicPr>
          <p:cNvPr id="4" name="Picture 8">
            <a:extLst>
              <a:ext uri="{FF2B5EF4-FFF2-40B4-BE49-F238E27FC236}">
                <a16:creationId xmlns:a16="http://schemas.microsoft.com/office/drawing/2014/main" id="{7ADAFB95-C35B-6A5A-7E99-997B65C60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90"/>
            <a:ext cx="3762375" cy="530939"/>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8">
            <a:extLst>
              <a:ext uri="{FF2B5EF4-FFF2-40B4-BE49-F238E27FC236}">
                <a16:creationId xmlns:a16="http://schemas.microsoft.com/office/drawing/2014/main" id="{25275C14-0BFE-D842-76F7-7F754ED51485}"/>
              </a:ext>
            </a:extLst>
          </p:cNvPr>
          <p:cNvPicPr>
            <a:picLocks noGrp="1" noChangeAspect="1"/>
          </p:cNvPicPr>
          <p:nvPr>
            <p:ph idx="1"/>
          </p:nvPr>
        </p:nvPicPr>
        <p:blipFill>
          <a:blip r:embed="rId3"/>
          <a:stretch>
            <a:fillRect/>
          </a:stretch>
        </p:blipFill>
        <p:spPr>
          <a:xfrm>
            <a:off x="145544" y="1218459"/>
            <a:ext cx="4947895" cy="4278958"/>
          </a:xfrm>
        </p:spPr>
      </p:pic>
      <p:pic>
        <p:nvPicPr>
          <p:cNvPr id="14" name="Picture 13">
            <a:extLst>
              <a:ext uri="{FF2B5EF4-FFF2-40B4-BE49-F238E27FC236}">
                <a16:creationId xmlns:a16="http://schemas.microsoft.com/office/drawing/2014/main" id="{A265B7BF-2F75-A311-2A94-84228936AC19}"/>
              </a:ext>
            </a:extLst>
          </p:cNvPr>
          <p:cNvPicPr>
            <a:picLocks noChangeAspect="1"/>
          </p:cNvPicPr>
          <p:nvPr/>
        </p:nvPicPr>
        <p:blipFill>
          <a:blip r:embed="rId4"/>
          <a:stretch>
            <a:fillRect/>
          </a:stretch>
        </p:blipFill>
        <p:spPr>
          <a:xfrm>
            <a:off x="5405094" y="2010116"/>
            <a:ext cx="3463483" cy="2482503"/>
          </a:xfrm>
          <a:prstGeom prst="rect">
            <a:avLst/>
          </a:prstGeom>
        </p:spPr>
      </p:pic>
      <p:sp>
        <p:nvSpPr>
          <p:cNvPr id="16" name="TextBox 15">
            <a:extLst>
              <a:ext uri="{FF2B5EF4-FFF2-40B4-BE49-F238E27FC236}">
                <a16:creationId xmlns:a16="http://schemas.microsoft.com/office/drawing/2014/main" id="{20379E97-804E-A873-7A36-35A762F43F5A}"/>
              </a:ext>
            </a:extLst>
          </p:cNvPr>
          <p:cNvSpPr txBox="1"/>
          <p:nvPr/>
        </p:nvSpPr>
        <p:spPr>
          <a:xfrm>
            <a:off x="5110777" y="4489143"/>
            <a:ext cx="4572000" cy="369332"/>
          </a:xfrm>
          <a:prstGeom prst="rect">
            <a:avLst/>
          </a:prstGeom>
          <a:noFill/>
        </p:spPr>
        <p:txBody>
          <a:bodyPr wrap="square">
            <a:spAutoFit/>
          </a:bodyPr>
          <a:lstStyle/>
          <a:p>
            <a:r>
              <a:rPr lang="en-US" b="1" dirty="0"/>
              <a:t>Fig: Accuracy and Loss Curves for Xception</a:t>
            </a:r>
            <a:endParaRPr lang="en-IN" b="1" dirty="0"/>
          </a:p>
        </p:txBody>
      </p:sp>
    </p:spTree>
    <p:extLst>
      <p:ext uri="{BB962C8B-B14F-4D97-AF65-F5344CB8AC3E}">
        <p14:creationId xmlns:p14="http://schemas.microsoft.com/office/powerpoint/2010/main" val="2945590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2AF1-5336-8A79-9C0D-56C4F65AA962}"/>
              </a:ext>
            </a:extLst>
          </p:cNvPr>
          <p:cNvSpPr>
            <a:spLocks noGrp="1"/>
          </p:cNvSpPr>
          <p:nvPr>
            <p:ph type="title"/>
          </p:nvPr>
        </p:nvSpPr>
        <p:spPr/>
        <p:txBody>
          <a:bodyPr>
            <a:normAutofit/>
          </a:bodyPr>
          <a:lstStyle/>
          <a:p>
            <a:r>
              <a:rPr lang="en-US" sz="2000" b="1" dirty="0">
                <a:latin typeface="Times New Roman" panose="02020603050405020304" pitchFamily="18" charset="0"/>
                <a:cs typeface="Times New Roman" panose="02020603050405020304" pitchFamily="18" charset="0"/>
              </a:rPr>
              <a:t>Front End Screens</a:t>
            </a:r>
            <a:endParaRPr lang="en-IN" sz="2000" b="1" dirty="0">
              <a:latin typeface="Times New Roman" panose="02020603050405020304" pitchFamily="18" charset="0"/>
              <a:cs typeface="Times New Roman" panose="02020603050405020304" pitchFamily="18" charset="0"/>
            </a:endParaRPr>
          </a:p>
        </p:txBody>
      </p:sp>
      <p:pic>
        <p:nvPicPr>
          <p:cNvPr id="4" name="Picture 8">
            <a:extLst>
              <a:ext uri="{FF2B5EF4-FFF2-40B4-BE49-F238E27FC236}">
                <a16:creationId xmlns:a16="http://schemas.microsoft.com/office/drawing/2014/main" id="{CAD331C0-BBF2-08B1-6135-BF2357C73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90"/>
            <a:ext cx="3762375" cy="530939"/>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13">
            <a:extLst>
              <a:ext uri="{FF2B5EF4-FFF2-40B4-BE49-F238E27FC236}">
                <a16:creationId xmlns:a16="http://schemas.microsoft.com/office/drawing/2014/main" id="{6A370049-3530-EF22-4F96-78753BF58F26}"/>
              </a:ext>
            </a:extLst>
          </p:cNvPr>
          <p:cNvSpPr>
            <a:spLocks noGrp="1"/>
          </p:cNvSpPr>
          <p:nvPr>
            <p:ph idx="1"/>
          </p:nvPr>
        </p:nvSpPr>
        <p:spPr/>
        <p:txBody>
          <a:bodyPr>
            <a:normAutofit/>
          </a:bodyPr>
          <a:lstStyle/>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                                            </a:t>
            </a:r>
          </a:p>
          <a:p>
            <a:pPr marL="0" indent="0">
              <a:buNone/>
            </a:pPr>
            <a:r>
              <a:rPr lang="en-US" sz="2000" b="1" dirty="0">
                <a:latin typeface="Times New Roman" panose="02020603050405020304" pitchFamily="18" charset="0"/>
                <a:cs typeface="Times New Roman" panose="02020603050405020304" pitchFamily="18" charset="0"/>
              </a:rPr>
              <a:t>                                          </a:t>
            </a:r>
          </a:p>
          <a:p>
            <a:pPr marL="0" indent="0">
              <a:buNone/>
            </a:pPr>
            <a:r>
              <a:rPr lang="en-US" sz="2000" b="1" dirty="0">
                <a:latin typeface="Times New Roman" panose="02020603050405020304" pitchFamily="18" charset="0"/>
                <a:cs typeface="Times New Roman" panose="02020603050405020304" pitchFamily="18" charset="0"/>
              </a:rPr>
              <a:t>                                        Fig : Test Case of Fire Image</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The  image illustrates the model's capability to accurately detect fire, which is crucial for early warning systems and disaster prevention.</a:t>
            </a:r>
            <a:endParaRPr lang="en-IN" sz="20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318E2785-779B-3BCE-228A-0EA83094A929}"/>
              </a:ext>
            </a:extLst>
          </p:cNvPr>
          <p:cNvPicPr>
            <a:picLocks noChangeAspect="1"/>
          </p:cNvPicPr>
          <p:nvPr/>
        </p:nvPicPr>
        <p:blipFill>
          <a:blip r:embed="rId3"/>
          <a:stretch>
            <a:fillRect/>
          </a:stretch>
        </p:blipFill>
        <p:spPr>
          <a:xfrm>
            <a:off x="914400" y="1363366"/>
            <a:ext cx="7509510" cy="2305663"/>
          </a:xfrm>
          <a:prstGeom prst="rect">
            <a:avLst/>
          </a:prstGeom>
        </p:spPr>
      </p:pic>
    </p:spTree>
    <p:extLst>
      <p:ext uri="{BB962C8B-B14F-4D97-AF65-F5344CB8AC3E}">
        <p14:creationId xmlns:p14="http://schemas.microsoft.com/office/powerpoint/2010/main" val="596885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C8D20-DF06-D379-90A2-7CDF2EB622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46747-47BE-5246-9853-98E41E17B7CF}"/>
              </a:ext>
            </a:extLst>
          </p:cNvPr>
          <p:cNvSpPr>
            <a:spLocks noGrp="1"/>
          </p:cNvSpPr>
          <p:nvPr>
            <p:ph type="title"/>
          </p:nvPr>
        </p:nvSpPr>
        <p:spPr/>
        <p:txBody>
          <a:bodyPr>
            <a:normAutofit/>
          </a:bodyPr>
          <a:lstStyle/>
          <a:p>
            <a:r>
              <a:rPr lang="en-US" sz="2000" b="1" dirty="0">
                <a:latin typeface="Times New Roman" panose="02020603050405020304" pitchFamily="18" charset="0"/>
                <a:cs typeface="Times New Roman" panose="02020603050405020304" pitchFamily="18" charset="0"/>
              </a:rPr>
              <a:t>Front End Screens</a:t>
            </a:r>
            <a:endParaRPr lang="en-IN" sz="2000" b="1" dirty="0">
              <a:latin typeface="Times New Roman" panose="02020603050405020304" pitchFamily="18" charset="0"/>
              <a:cs typeface="Times New Roman" panose="02020603050405020304" pitchFamily="18" charset="0"/>
            </a:endParaRPr>
          </a:p>
        </p:txBody>
      </p:sp>
      <p:pic>
        <p:nvPicPr>
          <p:cNvPr id="4" name="Picture 8">
            <a:extLst>
              <a:ext uri="{FF2B5EF4-FFF2-40B4-BE49-F238E27FC236}">
                <a16:creationId xmlns:a16="http://schemas.microsoft.com/office/drawing/2014/main" id="{CA0F097D-3E09-5041-2643-6C1751C34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90"/>
            <a:ext cx="3762375" cy="53093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0DD693F1-5CC5-98CD-6718-0540E2564AF6}"/>
              </a:ext>
            </a:extLst>
          </p:cNvPr>
          <p:cNvSpPr>
            <a:spLocks noGrp="1"/>
          </p:cNvSpPr>
          <p:nvPr>
            <p:ph idx="1"/>
          </p:nvPr>
        </p:nvSpPr>
        <p:spPr/>
        <p:txBody>
          <a:bodyPr>
            <a:normAutofit/>
          </a:bodyPr>
          <a:lstStyle/>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                                   </a:t>
            </a:r>
          </a:p>
          <a:p>
            <a:pPr marL="0" indent="0">
              <a:buNone/>
            </a:pPr>
            <a:r>
              <a:rPr lang="en-US" sz="2000" b="1" dirty="0">
                <a:latin typeface="Times New Roman" panose="02020603050405020304" pitchFamily="18" charset="0"/>
                <a:cs typeface="Times New Roman" panose="02020603050405020304" pitchFamily="18" charset="0"/>
              </a:rPr>
              <a:t>                                 Fig : Test Case of No Fire Image</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The  image showcases the system's ability to distinguish non-fire elements, ensuring minimal false positives and improving overall reliability.</a:t>
            </a:r>
            <a:endParaRPr lang="en-IN" sz="20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E7F3766-60C8-62F0-29BB-7BAA39BBE795}"/>
              </a:ext>
            </a:extLst>
          </p:cNvPr>
          <p:cNvPicPr>
            <a:picLocks noChangeAspect="1"/>
          </p:cNvPicPr>
          <p:nvPr/>
        </p:nvPicPr>
        <p:blipFill>
          <a:blip r:embed="rId3"/>
          <a:stretch>
            <a:fillRect/>
          </a:stretch>
        </p:blipFill>
        <p:spPr>
          <a:xfrm>
            <a:off x="1097280" y="1394327"/>
            <a:ext cx="7418070" cy="2491873"/>
          </a:xfrm>
          <a:prstGeom prst="rect">
            <a:avLst/>
          </a:prstGeom>
        </p:spPr>
      </p:pic>
    </p:spTree>
    <p:extLst>
      <p:ext uri="{BB962C8B-B14F-4D97-AF65-F5344CB8AC3E}">
        <p14:creationId xmlns:p14="http://schemas.microsoft.com/office/powerpoint/2010/main" val="532055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FC144-A878-37BD-2D10-7A3D6AE561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B04CAB-271C-B17B-E30F-193CD3570F73}"/>
              </a:ext>
            </a:extLst>
          </p:cNvPr>
          <p:cNvSpPr>
            <a:spLocks noGrp="1"/>
          </p:cNvSpPr>
          <p:nvPr>
            <p:ph type="title"/>
          </p:nvPr>
        </p:nvSpPr>
        <p:spPr/>
        <p:txBody>
          <a:bodyPr>
            <a:normAutofit/>
          </a:bodyPr>
          <a:lstStyle/>
          <a:p>
            <a:r>
              <a:rPr lang="en-US" sz="2000" b="1" dirty="0">
                <a:latin typeface="Times New Roman" panose="02020603050405020304" pitchFamily="18" charset="0"/>
                <a:cs typeface="Times New Roman" panose="02020603050405020304" pitchFamily="18" charset="0"/>
              </a:rPr>
              <a:t>Front End Screens</a:t>
            </a:r>
            <a:endParaRPr lang="en-IN" sz="2000" b="1" dirty="0">
              <a:latin typeface="Times New Roman" panose="02020603050405020304" pitchFamily="18" charset="0"/>
              <a:cs typeface="Times New Roman" panose="02020603050405020304" pitchFamily="18" charset="0"/>
            </a:endParaRPr>
          </a:p>
        </p:txBody>
      </p:sp>
      <p:pic>
        <p:nvPicPr>
          <p:cNvPr id="4" name="Picture 8">
            <a:extLst>
              <a:ext uri="{FF2B5EF4-FFF2-40B4-BE49-F238E27FC236}">
                <a16:creationId xmlns:a16="http://schemas.microsoft.com/office/drawing/2014/main" id="{B47DC8BC-D55C-B5C6-3C70-2C9E1D8B0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90"/>
            <a:ext cx="3762375" cy="53093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556C2968-F4D9-3E06-4059-B5C83386530F}"/>
              </a:ext>
            </a:extLst>
          </p:cNvPr>
          <p:cNvSpPr>
            <a:spLocks noGrp="1"/>
          </p:cNvSpPr>
          <p:nvPr>
            <p:ph idx="1"/>
          </p:nvPr>
        </p:nvSpPr>
        <p:spPr/>
        <p:txBody>
          <a:bodyPr>
            <a:normAutofit lnSpcReduction="10000"/>
          </a:bodyPr>
          <a:lstStyle/>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                                   </a:t>
            </a:r>
          </a:p>
          <a:p>
            <a:pPr marL="0" indent="0">
              <a:buNone/>
            </a:pPr>
            <a:r>
              <a:rPr lang="en-US" sz="2000" b="1" dirty="0">
                <a:latin typeface="Times New Roman" panose="02020603050405020304" pitchFamily="18" charset="0"/>
                <a:cs typeface="Times New Roman" panose="02020603050405020304" pitchFamily="18" charset="0"/>
              </a:rPr>
              <a:t>                                              </a:t>
            </a:r>
          </a:p>
          <a:p>
            <a:pPr marL="0" indent="0">
              <a:buNone/>
            </a:pPr>
            <a:r>
              <a:rPr lang="en-US" sz="2000" b="1" dirty="0">
                <a:latin typeface="Times New Roman" panose="02020603050405020304" pitchFamily="18" charset="0"/>
                <a:cs typeface="Times New Roman" panose="02020603050405020304" pitchFamily="18" charset="0"/>
              </a:rPr>
              <a:t>                                                  Fig : Prediction Screen</a:t>
            </a: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The Upload Screen allows users to select and upload an image for fire and smoke detection. Once an image is chosen, clicking the Predict button initiates the classification process.</a:t>
            </a:r>
          </a:p>
        </p:txBody>
      </p:sp>
      <p:pic>
        <p:nvPicPr>
          <p:cNvPr id="5" name="Picture 4">
            <a:extLst>
              <a:ext uri="{FF2B5EF4-FFF2-40B4-BE49-F238E27FC236}">
                <a16:creationId xmlns:a16="http://schemas.microsoft.com/office/drawing/2014/main" id="{C5F1CC1A-A412-B33C-8346-7C760D0B9CB2}"/>
              </a:ext>
            </a:extLst>
          </p:cNvPr>
          <p:cNvPicPr>
            <a:picLocks noChangeAspect="1"/>
          </p:cNvPicPr>
          <p:nvPr/>
        </p:nvPicPr>
        <p:blipFill>
          <a:blip r:embed="rId3"/>
          <a:stretch>
            <a:fillRect/>
          </a:stretch>
        </p:blipFill>
        <p:spPr>
          <a:xfrm>
            <a:off x="1463040" y="1187490"/>
            <a:ext cx="6743700" cy="3018750"/>
          </a:xfrm>
          <a:prstGeom prst="rect">
            <a:avLst/>
          </a:prstGeom>
        </p:spPr>
      </p:pic>
    </p:spTree>
    <p:extLst>
      <p:ext uri="{BB962C8B-B14F-4D97-AF65-F5344CB8AC3E}">
        <p14:creationId xmlns:p14="http://schemas.microsoft.com/office/powerpoint/2010/main" val="2202041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7B6B5BCF-9806-2B51-0C2D-C410656071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90"/>
            <a:ext cx="3762375" cy="5309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5A464E7-1E9D-6C15-714C-5DE4EBBCB8C5}"/>
              </a:ext>
            </a:extLst>
          </p:cNvPr>
          <p:cNvSpPr txBox="1"/>
          <p:nvPr/>
        </p:nvSpPr>
        <p:spPr>
          <a:xfrm>
            <a:off x="2659197" y="779310"/>
            <a:ext cx="4572000"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CONCLUSION and FUTURE SCOPE</a:t>
            </a:r>
            <a:endParaRPr lang="en-IN" sz="2000" dirty="0"/>
          </a:p>
        </p:txBody>
      </p:sp>
      <p:sp>
        <p:nvSpPr>
          <p:cNvPr id="9" name="TextBox 8">
            <a:extLst>
              <a:ext uri="{FF2B5EF4-FFF2-40B4-BE49-F238E27FC236}">
                <a16:creationId xmlns:a16="http://schemas.microsoft.com/office/drawing/2014/main" id="{4D0BD9F4-3399-5CB1-D00B-00C3626DA136}"/>
              </a:ext>
            </a:extLst>
          </p:cNvPr>
          <p:cNvSpPr txBox="1"/>
          <p:nvPr/>
        </p:nvSpPr>
        <p:spPr>
          <a:xfrm>
            <a:off x="790462" y="1533465"/>
            <a:ext cx="8309471" cy="5324535"/>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proposed model effectively detects fire and smoke with high accuracy using deep learning architectures.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Transfer learning techniques demonstrated improved performance in classifying images across fire-related categories.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model outperformed existing methods, confirming its robustness and reliability for real-time fire detection.</a:t>
            </a:r>
          </a:p>
          <a:p>
            <a:r>
              <a:rPr lang="en-US" sz="2000" b="1" dirty="0">
                <a:latin typeface="Times New Roman" panose="02020603050405020304" pitchFamily="18" charset="0"/>
                <a:cs typeface="Times New Roman" panose="02020603050405020304" pitchFamily="18" charset="0"/>
              </a:rPr>
              <a:t>Explore Multi-Modal Approaches: </a:t>
            </a:r>
          </a:p>
          <a:p>
            <a:r>
              <a:rPr lang="en-US" sz="2000" dirty="0">
                <a:latin typeface="Times New Roman" panose="02020603050405020304" pitchFamily="18" charset="0"/>
                <a:cs typeface="Times New Roman" panose="02020603050405020304" pitchFamily="18" charset="0"/>
              </a:rPr>
              <a:t>Incorporate thermal imaging along with visible spectrum images for improved detection accuracy in various conditions.</a:t>
            </a:r>
          </a:p>
          <a:p>
            <a:r>
              <a:rPr lang="en-US" sz="2000" b="1" dirty="0">
                <a:latin typeface="Times New Roman" panose="02020603050405020304" pitchFamily="18" charset="0"/>
                <a:cs typeface="Times New Roman" panose="02020603050405020304" pitchFamily="18" charset="0"/>
              </a:rPr>
              <a:t>Real-Time Implementation: </a:t>
            </a:r>
          </a:p>
          <a:p>
            <a:r>
              <a:rPr lang="en-US" sz="2000" dirty="0">
                <a:latin typeface="Times New Roman" panose="02020603050405020304" pitchFamily="18" charset="0"/>
                <a:cs typeface="Times New Roman" panose="02020603050405020304" pitchFamily="18" charset="0"/>
              </a:rPr>
              <a:t>Deploy the model on edge devices for immediate fire detection in diverse environments.</a:t>
            </a:r>
          </a:p>
          <a:p>
            <a:r>
              <a:rPr lang="en-US" sz="2000" b="1" dirty="0">
                <a:latin typeface="Times New Roman" panose="02020603050405020304" pitchFamily="18" charset="0"/>
                <a:cs typeface="Times New Roman" panose="02020603050405020304" pitchFamily="18" charset="0"/>
              </a:rPr>
              <a:t>3D Convolutional Networks: </a:t>
            </a:r>
          </a:p>
          <a:p>
            <a:r>
              <a:rPr lang="en-US" sz="2000" dirty="0">
                <a:latin typeface="Times New Roman" panose="02020603050405020304" pitchFamily="18" charset="0"/>
                <a:cs typeface="Times New Roman" panose="02020603050405020304" pitchFamily="18" charset="0"/>
              </a:rPr>
              <a:t>Extend the model to 3D </a:t>
            </a:r>
            <a:r>
              <a:rPr lang="en-US" sz="2000" dirty="0"/>
              <a:t>CNNs </a:t>
            </a:r>
            <a:r>
              <a:rPr lang="en-US" sz="2000" dirty="0">
                <a:latin typeface="Times New Roman" panose="02020603050405020304" pitchFamily="18" charset="0"/>
                <a:cs typeface="Times New Roman" panose="02020603050405020304" pitchFamily="18" charset="0"/>
              </a:rPr>
              <a:t>to analyze volumetric data for a deeper understanding of fire dynamics.</a:t>
            </a:r>
            <a:endParaRPr lang="en-I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9679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7C37E5C9-AEBB-5D23-402E-F03A8168A1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90"/>
            <a:ext cx="3762375" cy="5309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9B41AB1-3084-7C98-9986-4489AFE8ED4A}"/>
              </a:ext>
            </a:extLst>
          </p:cNvPr>
          <p:cNvSpPr txBox="1"/>
          <p:nvPr/>
        </p:nvSpPr>
        <p:spPr>
          <a:xfrm>
            <a:off x="3608025" y="647107"/>
            <a:ext cx="4572000" cy="400110"/>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REFERENCES</a:t>
            </a:r>
            <a:endParaRPr lang="en-IN" sz="2000" dirty="0"/>
          </a:p>
        </p:txBody>
      </p:sp>
      <p:sp>
        <p:nvSpPr>
          <p:cNvPr id="7" name="TextBox 6">
            <a:extLst>
              <a:ext uri="{FF2B5EF4-FFF2-40B4-BE49-F238E27FC236}">
                <a16:creationId xmlns:a16="http://schemas.microsoft.com/office/drawing/2014/main" id="{A38EFC30-128E-0A7E-DF3B-D4B8DC757F51}"/>
              </a:ext>
            </a:extLst>
          </p:cNvPr>
          <p:cNvSpPr txBox="1"/>
          <p:nvPr/>
        </p:nvSpPr>
        <p:spPr>
          <a:xfrm>
            <a:off x="517793" y="1145323"/>
            <a:ext cx="8427903" cy="5940088"/>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X. Chen et al. "Wildland Fire Detection and Monitoring Using a Drone-Collected RGB/IR Image Dataset." IEEE Access, vol. 10, pp. 121301-121317, 2022. </a:t>
            </a:r>
            <a:r>
              <a:rPr lang="en-IN" sz="20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https://doi.org/10.1109/ACCESS.2022.3222805</a:t>
            </a: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 Q. Tran, M. Park, Y. Jeon, J. Bak, and S. Park. "Forest-Fire Response System Using Deep-Learning-Based Approaches With CCTV Images and Weather Data." IEEE Access, vol. 10, pp. 66061-66071, 2022. </a:t>
            </a:r>
            <a:r>
              <a:rPr lang="en-IN" sz="2000" dirty="0">
                <a:latin typeface="Times New Roman" panose="02020603050405020304" pitchFamily="18" charset="0"/>
                <a:cs typeface="Times New Roman" panose="02020603050405020304" pitchFamily="18" charset="0"/>
                <a:hlinkClick r:id="rId4"/>
              </a:rPr>
              <a:t>https://doi.org/10.1109/ACCESS.2022.3184707</a:t>
            </a: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M. Gonçalves, T. </a:t>
            </a:r>
            <a:r>
              <a:rPr lang="en-IN" sz="2000" dirty="0" err="1">
                <a:latin typeface="Times New Roman" panose="02020603050405020304" pitchFamily="18" charset="0"/>
                <a:cs typeface="Times New Roman" panose="02020603050405020304" pitchFamily="18" charset="0"/>
              </a:rPr>
              <a:t>Brandão</a:t>
            </a:r>
            <a:r>
              <a:rPr lang="en-IN" sz="2000" dirty="0">
                <a:latin typeface="Times New Roman" panose="02020603050405020304" pitchFamily="18" charset="0"/>
                <a:cs typeface="Times New Roman" panose="02020603050405020304" pitchFamily="18" charset="0"/>
              </a:rPr>
              <a:t>, and J. C. Ferreira. "Wildfire Detection With Deep Learning—A Case Study for the CICLOPE Project." IEEE Access, vol. 12, pp. 82095-82110, 2024</a:t>
            </a:r>
            <a:r>
              <a:rPr lang="en-IN" sz="2000" dirty="0">
                <a:latin typeface="Times New Roman" panose="02020603050405020304" pitchFamily="18" charset="0"/>
                <a:cs typeface="Times New Roman" panose="02020603050405020304" pitchFamily="18" charset="0"/>
                <a:hlinkClick r:id="rId4"/>
              </a:rPr>
              <a:t>. https://doi.org/10.1109/ACCESS.2024.3406215</a:t>
            </a: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 </a:t>
            </a:r>
            <a:r>
              <a:rPr lang="en-IN" sz="2000" dirty="0" err="1">
                <a:latin typeface="Times New Roman" panose="02020603050405020304" pitchFamily="18" charset="0"/>
                <a:cs typeface="Times New Roman" panose="02020603050405020304" pitchFamily="18" charset="0"/>
              </a:rPr>
              <a:t>Rashkovetsky</a:t>
            </a:r>
            <a:r>
              <a:rPr lang="en-IN" sz="2000" dirty="0">
                <a:latin typeface="Times New Roman" panose="02020603050405020304" pitchFamily="18" charset="0"/>
                <a:cs typeface="Times New Roman" panose="02020603050405020304" pitchFamily="18" charset="0"/>
              </a:rPr>
              <a:t>, F. </a:t>
            </a:r>
            <a:r>
              <a:rPr lang="en-IN" sz="2000" dirty="0" err="1">
                <a:latin typeface="Times New Roman" panose="02020603050405020304" pitchFamily="18" charset="0"/>
                <a:cs typeface="Times New Roman" panose="02020603050405020304" pitchFamily="18" charset="0"/>
              </a:rPr>
              <a:t>Mauracher</a:t>
            </a:r>
            <a:r>
              <a:rPr lang="en-IN" sz="2000" dirty="0">
                <a:latin typeface="Times New Roman" panose="02020603050405020304" pitchFamily="18" charset="0"/>
                <a:cs typeface="Times New Roman" panose="02020603050405020304" pitchFamily="18" charset="0"/>
              </a:rPr>
              <a:t>, M. Langer, and M. Schmitt. "Wildfire Detection From </a:t>
            </a:r>
            <a:r>
              <a:rPr lang="en-IN" sz="2000" dirty="0" err="1">
                <a:latin typeface="Times New Roman" panose="02020603050405020304" pitchFamily="18" charset="0"/>
                <a:cs typeface="Times New Roman" panose="02020603050405020304" pitchFamily="18" charset="0"/>
              </a:rPr>
              <a:t>Multisensor</a:t>
            </a:r>
            <a:r>
              <a:rPr lang="en-IN" sz="2000" dirty="0">
                <a:latin typeface="Times New Roman" panose="02020603050405020304" pitchFamily="18" charset="0"/>
                <a:cs typeface="Times New Roman" panose="02020603050405020304" pitchFamily="18" charset="0"/>
              </a:rPr>
              <a:t> Satellite Imagery Using Deep Semantic Segmentation." IEEE Journal of Selected Topics in Applied Earth Observations and Remote Sensing, vol. 14, pp. 7001-7016, 2021. </a:t>
            </a:r>
            <a:r>
              <a:rPr lang="en-IN" sz="2000" dirty="0">
                <a:latin typeface="Times New Roman" panose="02020603050405020304" pitchFamily="18" charset="0"/>
                <a:cs typeface="Times New Roman" panose="02020603050405020304" pitchFamily="18" charset="0"/>
                <a:hlinkClick r:id="rId5"/>
              </a:rPr>
              <a:t>https://doi.org/10.1109/JSTARS.2021.3093625</a:t>
            </a: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Mishra, B., </a:t>
            </a:r>
            <a:r>
              <a:rPr lang="en-US" sz="2000" dirty="0" err="1">
                <a:latin typeface="Times New Roman" panose="02020603050405020304" pitchFamily="18" charset="0"/>
                <a:cs typeface="Times New Roman" panose="02020603050405020304" pitchFamily="18" charset="0"/>
              </a:rPr>
              <a:t>Panthi</a:t>
            </a:r>
            <a:r>
              <a:rPr lang="en-US" sz="2000" dirty="0">
                <a:latin typeface="Times New Roman" panose="02020603050405020304" pitchFamily="18" charset="0"/>
                <a:cs typeface="Times New Roman" panose="02020603050405020304" pitchFamily="18" charset="0"/>
              </a:rPr>
              <a:t>, S., Poudel, S. et al. "Forest fire pattern and vulnerability mapping using deep learning in Nepal." Fire Ecology 19, 3 (2023). </a:t>
            </a:r>
            <a:r>
              <a:rPr lang="en-US" sz="2000" dirty="0">
                <a:latin typeface="Times New Roman" panose="02020603050405020304" pitchFamily="18" charset="0"/>
                <a:cs typeface="Times New Roman" panose="02020603050405020304" pitchFamily="18" charset="0"/>
                <a:hlinkClick r:id="rId6"/>
              </a:rPr>
              <a:t>https://doi.org/10.1186/s42408-022-00162-3</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4529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A7611-99F8-5E44-D510-90E45355E4EF}"/>
            </a:ext>
          </a:extLst>
        </p:cNvPr>
        <p:cNvGrpSpPr/>
        <p:nvPr/>
      </p:nvGrpSpPr>
      <p:grpSpPr>
        <a:xfrm>
          <a:off x="0" y="0"/>
          <a:ext cx="0" cy="0"/>
          <a:chOff x="0" y="0"/>
          <a:chExt cx="0" cy="0"/>
        </a:xfrm>
      </p:grpSpPr>
      <p:pic>
        <p:nvPicPr>
          <p:cNvPr id="2" name="Picture 8">
            <a:extLst>
              <a:ext uri="{FF2B5EF4-FFF2-40B4-BE49-F238E27FC236}">
                <a16:creationId xmlns:a16="http://schemas.microsoft.com/office/drawing/2014/main" id="{D9782686-6B80-8274-CA7A-C3C003F7F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90"/>
            <a:ext cx="3762375" cy="5309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35F4480-BF66-072C-055E-0FB4D0FFD6B7}"/>
              </a:ext>
            </a:extLst>
          </p:cNvPr>
          <p:cNvSpPr txBox="1"/>
          <p:nvPr/>
        </p:nvSpPr>
        <p:spPr>
          <a:xfrm>
            <a:off x="3608025" y="647107"/>
            <a:ext cx="4572000" cy="400110"/>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REFERENCES</a:t>
            </a:r>
            <a:endParaRPr lang="en-IN" sz="2000" dirty="0"/>
          </a:p>
        </p:txBody>
      </p:sp>
      <p:sp>
        <p:nvSpPr>
          <p:cNvPr id="7" name="TextBox 6">
            <a:extLst>
              <a:ext uri="{FF2B5EF4-FFF2-40B4-BE49-F238E27FC236}">
                <a16:creationId xmlns:a16="http://schemas.microsoft.com/office/drawing/2014/main" id="{038896FC-866B-F1CE-76C9-7BFFA516AB72}"/>
              </a:ext>
            </a:extLst>
          </p:cNvPr>
          <p:cNvSpPr txBox="1"/>
          <p:nvPr/>
        </p:nvSpPr>
        <p:spPr>
          <a:xfrm>
            <a:off x="517793" y="1528456"/>
            <a:ext cx="8427903" cy="5632311"/>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 Wang, H. Zhang, Y. Zhang, K. Hu, and K. An. "A Deep Learning-Based Experiment on Forest Wildfire Detection in Machine Vision Course." IEEE Access, vol. 11, pp. 32671-32681, 2023. </a:t>
            </a:r>
            <a:r>
              <a:rPr lang="en-US" sz="2000" dirty="0">
                <a:latin typeface="Times New Roman" panose="02020603050405020304" pitchFamily="18" charset="0"/>
                <a:cs typeface="Times New Roman" panose="02020603050405020304" pitchFamily="18" charset="0"/>
                <a:hlinkClick r:id="rId3"/>
              </a:rPr>
              <a:t>https://doi.org/10.1109/ACCESS.2023.3262701</a:t>
            </a: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 </a:t>
            </a:r>
            <a:r>
              <a:rPr lang="en-US" sz="2000" dirty="0" err="1">
                <a:latin typeface="Times New Roman" panose="02020603050405020304" pitchFamily="18" charset="0"/>
                <a:cs typeface="Times New Roman" panose="02020603050405020304" pitchFamily="18" charset="0"/>
              </a:rPr>
              <a:t>Chaoxia</a:t>
            </a:r>
            <a:r>
              <a:rPr lang="en-US" sz="2000" dirty="0">
                <a:latin typeface="Times New Roman" panose="02020603050405020304" pitchFamily="18" charset="0"/>
                <a:cs typeface="Times New Roman" panose="02020603050405020304" pitchFamily="18" charset="0"/>
              </a:rPr>
              <a:t>, W. Shang, and F. Zhang. "Information-Guided Flame Detection Based on Faster R-CNN." IEEE Access, vol. 8, pp. 58923-58932, 2020. </a:t>
            </a:r>
            <a:r>
              <a:rPr lang="en-US" sz="2000" dirty="0">
                <a:latin typeface="Times New Roman" panose="02020603050405020304" pitchFamily="18" charset="0"/>
                <a:cs typeface="Times New Roman" panose="02020603050405020304" pitchFamily="18" charset="0"/>
                <a:hlinkClick r:id="rId4"/>
              </a:rPr>
              <a:t>https://doi.org/10.1109/ACCESS.2020.2982994</a:t>
            </a: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 Wang, J. Li, Y. Zheng, Q. Long, and W. Gu. "Forest smoke detection based on deep learning and background modeling." 2020 IEEE International Conference on Power.</a:t>
            </a:r>
          </a:p>
          <a:p>
            <a:pPr marL="342900" indent="-3429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aLWang</a:t>
            </a:r>
            <a:r>
              <a:rPr lang="en-US" sz="2000" dirty="0">
                <a:latin typeface="Times New Roman" panose="02020603050405020304" pitchFamily="18" charset="0"/>
                <a:cs typeface="Times New Roman" panose="02020603050405020304" pitchFamily="18" charset="0"/>
              </a:rPr>
              <a:t>, H. Zhang, Y. Zhang, K. Hu, and K. An. "A Deep Learning-Based Experiment on Forest Wildfire Detection in Machine Vision Course." IEEE Access, vol. 11, pp. 32671-32681, 2023. </a:t>
            </a:r>
            <a:r>
              <a:rPr lang="en-US" sz="2000" dirty="0">
                <a:latin typeface="Times New Roman" panose="02020603050405020304" pitchFamily="18" charset="0"/>
                <a:cs typeface="Times New Roman" panose="02020603050405020304" pitchFamily="18" charset="0"/>
                <a:hlinkClick r:id="rId3"/>
              </a:rPr>
              <a:t>https://doi.org/10.1109/ACCESS.2023.3262701</a:t>
            </a: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 </a:t>
            </a:r>
            <a:r>
              <a:rPr lang="en-US" sz="2000" dirty="0" err="1">
                <a:latin typeface="Times New Roman" panose="02020603050405020304" pitchFamily="18" charset="0"/>
                <a:cs typeface="Times New Roman" panose="02020603050405020304" pitchFamily="18" charset="0"/>
              </a:rPr>
              <a:t>Chaoxia</a:t>
            </a:r>
            <a:r>
              <a:rPr lang="en-US" sz="2000" dirty="0">
                <a:latin typeface="Times New Roman" panose="02020603050405020304" pitchFamily="18" charset="0"/>
                <a:cs typeface="Times New Roman" panose="02020603050405020304" pitchFamily="18" charset="0"/>
              </a:rPr>
              <a:t>, W. Shang, and F. Zhang. "Information-Guided Flame Detection Based on Faster R-CNN." IEEE Access, vol. 8, pp. 58923-58932, 2020. </a:t>
            </a:r>
            <a:r>
              <a:rPr lang="en-US" sz="2000" dirty="0">
                <a:latin typeface="Times New Roman" panose="02020603050405020304" pitchFamily="18" charset="0"/>
                <a:cs typeface="Times New Roman" panose="02020603050405020304" pitchFamily="18" charset="0"/>
                <a:hlinkClick r:id="rId3"/>
              </a:rPr>
              <a:t>https://doi.org/10.1109/ACCESS.2020.2982994</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7907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DD2324-BA2D-74A4-3194-38E990106E59}"/>
              </a:ext>
            </a:extLst>
          </p:cNvPr>
          <p:cNvSpPr txBox="1"/>
          <p:nvPr/>
        </p:nvSpPr>
        <p:spPr>
          <a:xfrm>
            <a:off x="3432673" y="500142"/>
            <a:ext cx="4572000"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QUESTIONS and ANSWERS</a:t>
            </a:r>
            <a:endParaRPr lang="en-IN" sz="2000" b="1" dirty="0"/>
          </a:p>
        </p:txBody>
      </p:sp>
      <p:sp>
        <p:nvSpPr>
          <p:cNvPr id="10" name="Title 7">
            <a:extLst>
              <a:ext uri="{FF2B5EF4-FFF2-40B4-BE49-F238E27FC236}">
                <a16:creationId xmlns:a16="http://schemas.microsoft.com/office/drawing/2014/main" id="{D45DB3B1-7702-A34D-B15A-E964B95D6FB5}"/>
              </a:ext>
            </a:extLst>
          </p:cNvPr>
          <p:cNvSpPr txBox="1">
            <a:spLocks/>
          </p:cNvSpPr>
          <p:nvPr/>
        </p:nvSpPr>
        <p:spPr>
          <a:xfrm>
            <a:off x="1180618" y="365125"/>
            <a:ext cx="10173182" cy="112800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IN" b="1" dirty="0">
              <a:latin typeface="Times New Roman" panose="02020603050405020304" pitchFamily="18" charset="0"/>
              <a:cs typeface="Times New Roman" panose="02020603050405020304" pitchFamily="18" charset="0"/>
            </a:endParaRPr>
          </a:p>
        </p:txBody>
      </p:sp>
      <p:sp>
        <p:nvSpPr>
          <p:cNvPr id="12"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a:xfrm flipV="1">
            <a:off x="4038600" y="7954177"/>
            <a:ext cx="4114800" cy="143220"/>
          </a:xfrm>
        </p:spPr>
        <p:txBody>
          <a:bodyPr/>
          <a:lstStyle/>
          <a:p>
            <a:endParaRPr lang="en-US" dirty="0">
              <a:latin typeface="Times New Roman" panose="02020603050405020304" pitchFamily="18" charset="0"/>
              <a:cs typeface="Times New Roman" panose="02020603050405020304" pitchFamily="18" charset="0"/>
            </a:endParaRPr>
          </a:p>
        </p:txBody>
      </p:sp>
      <p:sp>
        <p:nvSpPr>
          <p:cNvPr id="13"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a:xfrm>
            <a:off x="8004673" y="6356350"/>
            <a:ext cx="2743200" cy="365125"/>
          </a:xfrm>
        </p:spPr>
        <p:txBody>
          <a:bodyPr/>
          <a:lstStyle/>
          <a:p>
            <a:fld id="{B961B71F-4B40-8942-BB88-E0F5C0B46E10}" type="slidenum">
              <a:rPr lang="en-US" smtClean="0">
                <a:latin typeface="Times New Roman" panose="02020603050405020304" pitchFamily="18" charset="0"/>
                <a:cs typeface="Times New Roman" panose="02020603050405020304" pitchFamily="18" charset="0"/>
              </a:rPr>
              <a:t>29</a:t>
            </a:fld>
            <a:endParaRPr lang="en-US">
              <a:latin typeface="Times New Roman" panose="02020603050405020304" pitchFamily="18" charset="0"/>
              <a:cs typeface="Times New Roman" panose="02020603050405020304" pitchFamily="18" charset="0"/>
            </a:endParaRPr>
          </a:p>
        </p:txBody>
      </p:sp>
      <p:sp>
        <p:nvSpPr>
          <p:cNvPr id="14" name="AutoShape 10" descr="Any Questions? | WAM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62" name="Picture 14" descr="Any Questions? | WAM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265" y="1360932"/>
            <a:ext cx="8288262"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a:extLst>
              <a:ext uri="{FF2B5EF4-FFF2-40B4-BE49-F238E27FC236}">
                <a16:creationId xmlns:a16="http://schemas.microsoft.com/office/drawing/2014/main" id="{E89DA1D8-0966-4BBD-DBA7-5B4D81DCC5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7273"/>
            <a:ext cx="3762375" cy="530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660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16C37-111F-DBAA-5E8F-8776D046034F}"/>
              </a:ext>
            </a:extLst>
          </p:cNvPr>
          <p:cNvSpPr>
            <a:spLocks noGrp="1"/>
          </p:cNvSpPr>
          <p:nvPr>
            <p:ph type="title"/>
          </p:nvPr>
        </p:nvSpPr>
        <p:spPr/>
        <p:txBody>
          <a:bodyPr>
            <a:normAutofit/>
          </a:bodyPr>
          <a:lstStyle/>
          <a:p>
            <a:r>
              <a:rPr lang="en-IN" sz="2400" b="1"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943EE014-C939-FC91-9130-76376E466601}"/>
              </a:ext>
            </a:extLst>
          </p:cNvPr>
          <p:cNvSpPr>
            <a:spLocks noGrp="1"/>
          </p:cNvSpPr>
          <p:nvPr>
            <p:ph idx="1"/>
          </p:nvPr>
        </p:nvSpPr>
        <p:spPr>
          <a:xfrm>
            <a:off x="457200" y="1568549"/>
            <a:ext cx="8229600" cy="4059366"/>
          </a:xfrm>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Forest fires are a serious threat to both the environment and human life, causing significant ecological and economic damage. Traditional methods, like sensor-based systems, often detect fires too late to prevent major losses. This study focuses on using deep learning with pre-trained CNN models (VGG16, InceptionV3, and Xception) for early fire and smoke detection. By testing on  dataset which was taken from the Kaggle ,the approach achieved impressive results, with InceptionV3 reaching 94% accuracy during feature extraction and 89% after fine-tuning. These results demonstrate the potential of CNN-based models to improve real-time fire detection and enhance rapid response efforts, reducing the devastating impact of forest fires.</a:t>
            </a:r>
            <a:endParaRPr lang="en-IN" sz="20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AEED7587-8A6E-BD44-5FFB-562A3AA4A1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3762375" cy="5211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EFF24A2A-008F-285B-65DB-A07D384B9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
            <a:ext cx="3762375" cy="530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166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BC4F0-F634-DFAE-696D-92CDD71B6F87}"/>
            </a:ext>
          </a:extLst>
        </p:cNvPr>
        <p:cNvGrpSpPr/>
        <p:nvPr/>
      </p:nvGrpSpPr>
      <p:grpSpPr>
        <a:xfrm>
          <a:off x="0" y="0"/>
          <a:ext cx="0" cy="0"/>
          <a:chOff x="0" y="0"/>
          <a:chExt cx="0" cy="0"/>
        </a:xfrm>
      </p:grpSpPr>
      <p:sp>
        <p:nvSpPr>
          <p:cNvPr id="10" name="Title 7">
            <a:extLst>
              <a:ext uri="{FF2B5EF4-FFF2-40B4-BE49-F238E27FC236}">
                <a16:creationId xmlns:a16="http://schemas.microsoft.com/office/drawing/2014/main" id="{28DD24A1-0CC4-CDEB-3071-6C605F3C761C}"/>
              </a:ext>
            </a:extLst>
          </p:cNvPr>
          <p:cNvSpPr txBox="1">
            <a:spLocks/>
          </p:cNvSpPr>
          <p:nvPr/>
        </p:nvSpPr>
        <p:spPr>
          <a:xfrm>
            <a:off x="1180618" y="365125"/>
            <a:ext cx="10173182" cy="1128009"/>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IN" b="1" dirty="0">
              <a:latin typeface="Times New Roman" panose="02020603050405020304" pitchFamily="18" charset="0"/>
              <a:cs typeface="Times New Roman" panose="02020603050405020304" pitchFamily="18" charset="0"/>
            </a:endParaRPr>
          </a:p>
        </p:txBody>
      </p:sp>
      <p:sp>
        <p:nvSpPr>
          <p:cNvPr id="12" name="Footer Placeholder 5">
            <a:extLst>
              <a:ext uri="{FF2B5EF4-FFF2-40B4-BE49-F238E27FC236}">
                <a16:creationId xmlns:a16="http://schemas.microsoft.com/office/drawing/2014/main" id="{4BF1ACE4-7A4E-AAD2-7939-D8E4B57007BF}"/>
              </a:ext>
            </a:extLst>
          </p:cNvPr>
          <p:cNvSpPr>
            <a:spLocks noGrp="1"/>
          </p:cNvSpPr>
          <p:nvPr>
            <p:ph type="ftr" sz="quarter" idx="11"/>
          </p:nvPr>
        </p:nvSpPr>
        <p:spPr>
          <a:xfrm flipV="1">
            <a:off x="4038600" y="7954177"/>
            <a:ext cx="4114800" cy="143220"/>
          </a:xfrm>
        </p:spPr>
        <p:txBody>
          <a:bodyPr/>
          <a:lstStyle/>
          <a:p>
            <a:endParaRPr lang="en-US" dirty="0">
              <a:latin typeface="Times New Roman" panose="02020603050405020304" pitchFamily="18" charset="0"/>
              <a:cs typeface="Times New Roman" panose="02020603050405020304" pitchFamily="18" charset="0"/>
            </a:endParaRPr>
          </a:p>
        </p:txBody>
      </p:sp>
      <p:sp>
        <p:nvSpPr>
          <p:cNvPr id="13" name="Slide Number Placeholder 6">
            <a:extLst>
              <a:ext uri="{FF2B5EF4-FFF2-40B4-BE49-F238E27FC236}">
                <a16:creationId xmlns:a16="http://schemas.microsoft.com/office/drawing/2014/main" id="{70749698-AD74-424F-52E0-E293A647724D}"/>
              </a:ext>
            </a:extLst>
          </p:cNvPr>
          <p:cNvSpPr>
            <a:spLocks noGrp="1"/>
          </p:cNvSpPr>
          <p:nvPr>
            <p:ph type="sldNum" sz="quarter" idx="12"/>
          </p:nvPr>
        </p:nvSpPr>
        <p:spPr>
          <a:xfrm>
            <a:off x="8004673" y="6356350"/>
            <a:ext cx="2743200" cy="365125"/>
          </a:xfrm>
        </p:spPr>
        <p:txBody>
          <a:bodyPr/>
          <a:lstStyle/>
          <a:p>
            <a:fld id="{B961B71F-4B40-8942-BB88-E0F5C0B46E10}" type="slidenum">
              <a:rPr lang="en-US" smtClean="0">
                <a:latin typeface="Times New Roman" panose="02020603050405020304" pitchFamily="18" charset="0"/>
                <a:cs typeface="Times New Roman" panose="02020603050405020304" pitchFamily="18" charset="0"/>
              </a:rPr>
              <a:t>30</a:t>
            </a:fld>
            <a:endParaRPr lang="en-US">
              <a:latin typeface="Times New Roman" panose="02020603050405020304" pitchFamily="18" charset="0"/>
              <a:cs typeface="Times New Roman" panose="02020603050405020304" pitchFamily="18" charset="0"/>
            </a:endParaRPr>
          </a:p>
        </p:txBody>
      </p:sp>
      <p:sp>
        <p:nvSpPr>
          <p:cNvPr id="14" name="AutoShape 10" descr="Any Questions? | WAMC">
            <a:extLst>
              <a:ext uri="{FF2B5EF4-FFF2-40B4-BE49-F238E27FC236}">
                <a16:creationId xmlns:a16="http://schemas.microsoft.com/office/drawing/2014/main" id="{AE3706C5-DF1F-0212-FA0F-AF9BE54C23F4}"/>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6" name="Picture 8">
            <a:extLst>
              <a:ext uri="{FF2B5EF4-FFF2-40B4-BE49-F238E27FC236}">
                <a16:creationId xmlns:a16="http://schemas.microsoft.com/office/drawing/2014/main" id="{BC16305C-2A6F-AEB0-61CB-3ADE0FE0D7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273"/>
            <a:ext cx="3762375" cy="5309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4395F60-B90B-C6A0-7A9D-1FF5EDD2AE27}"/>
              </a:ext>
            </a:extLst>
          </p:cNvPr>
          <p:cNvSpPr txBox="1"/>
          <p:nvPr/>
        </p:nvSpPr>
        <p:spPr>
          <a:xfrm>
            <a:off x="3344540" y="685814"/>
            <a:ext cx="5679194"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ACKNOWLEDGEMENT</a:t>
            </a:r>
            <a:endParaRPr lang="en-IN" sz="2000" b="1" dirty="0"/>
          </a:p>
        </p:txBody>
      </p:sp>
      <p:sp>
        <p:nvSpPr>
          <p:cNvPr id="6" name="TextBox 5">
            <a:extLst>
              <a:ext uri="{FF2B5EF4-FFF2-40B4-BE49-F238E27FC236}">
                <a16:creationId xmlns:a16="http://schemas.microsoft.com/office/drawing/2014/main" id="{18ABBE29-3449-C3CB-A1A7-6922F15A1B79}"/>
              </a:ext>
            </a:extLst>
          </p:cNvPr>
          <p:cNvSpPr txBox="1"/>
          <p:nvPr/>
        </p:nvSpPr>
        <p:spPr>
          <a:xfrm>
            <a:off x="848299" y="1800791"/>
            <a:ext cx="7670493" cy="4093428"/>
          </a:xfrm>
          <a:prstGeom prst="rect">
            <a:avLst/>
          </a:prstGeom>
          <a:noFill/>
        </p:spPr>
        <p:txBody>
          <a:bodyPr wrap="square">
            <a:spAutoFit/>
          </a:bodyPr>
          <a:lstStyle/>
          <a:p>
            <a:pPr marL="0" lvl="0" indent="0">
              <a:buNone/>
            </a:pPr>
            <a:r>
              <a:rPr lang="en-US" sz="2000" dirty="0">
                <a:latin typeface="Times New Roman" panose="02020603050405020304" pitchFamily="18" charset="0"/>
                <a:cs typeface="Times New Roman" panose="02020603050405020304" pitchFamily="18" charset="0"/>
              </a:rPr>
              <a:t>Thank you all for giving me the opportunity to present our project,</a:t>
            </a:r>
          </a:p>
          <a:p>
            <a:pPr marL="0" indent="0" algn="ctr">
              <a:buNone/>
            </a:pPr>
            <a:r>
              <a:rPr lang="en-US" sz="2000" b="1" dirty="0">
                <a:solidFill>
                  <a:schemeClr val="bg2">
                    <a:lumMod val="10000"/>
                  </a:schemeClr>
                </a:solidFill>
                <a:effectLst>
                  <a:outerShdw blurRad="38100" dist="38100" dir="2700000" algn="tl">
                    <a:srgbClr val="000000">
                      <a:alpha val="43137"/>
                    </a:srgbClr>
                  </a:outerShdw>
                </a:effectLst>
                <a:latin typeface="Times New Roman" pitchFamily="18" charset="0"/>
                <a:cs typeface="Times New Roman" pitchFamily="18" charset="0"/>
              </a:rPr>
              <a:t>Deep Learning Framework For</a:t>
            </a:r>
          </a:p>
          <a:p>
            <a:pPr marL="0" indent="0" algn="ctr">
              <a:buNone/>
            </a:pPr>
            <a:r>
              <a:rPr lang="en-US" sz="2000" b="1" dirty="0">
                <a:solidFill>
                  <a:schemeClr val="bg2">
                    <a:lumMod val="10000"/>
                  </a:schemeClr>
                </a:solidFill>
                <a:effectLst>
                  <a:outerShdw blurRad="38100" dist="38100" dir="2700000" algn="tl">
                    <a:srgbClr val="000000">
                      <a:alpha val="43137"/>
                    </a:srgbClr>
                  </a:outerShdw>
                </a:effectLst>
                <a:latin typeface="Times New Roman" pitchFamily="18" charset="0"/>
                <a:cs typeface="Times New Roman" pitchFamily="18" charset="0"/>
              </a:rPr>
              <a:t>Early Fire And Smoke Detection</a:t>
            </a:r>
            <a:endParaRPr lang="en-IN" sz="2000" b="1" dirty="0">
              <a:solidFill>
                <a:schemeClr val="bg2">
                  <a:lumMod val="10000"/>
                </a:schemeClr>
              </a:solidFill>
              <a:effectLst>
                <a:outerShdw blurRad="38100" dist="38100" dir="2700000" algn="tl">
                  <a:srgbClr val="000000">
                    <a:alpha val="43137"/>
                  </a:srgbClr>
                </a:outerShdw>
              </a:effectLst>
              <a:latin typeface="Times New Roman" pitchFamily="18" charset="0"/>
              <a:cs typeface="Times New Roman" pitchFamily="18" charset="0"/>
            </a:endParaRPr>
          </a:p>
          <a:p>
            <a:pPr marL="0" lvl="0" indent="0">
              <a:buNone/>
            </a:pPr>
            <a:r>
              <a:rPr lang="en-US" sz="2000" dirty="0">
                <a:latin typeface="Times New Roman" panose="02020603050405020304" pitchFamily="18" charset="0"/>
                <a:cs typeface="Times New Roman" panose="02020603050405020304" pitchFamily="18" charset="0"/>
              </a:rPr>
              <a:t> If you have any further questions, need additional information</a:t>
            </a:r>
          </a:p>
          <a:p>
            <a:pPr marL="0" indent="0">
              <a:buNone/>
            </a:pPr>
            <a:r>
              <a:rPr lang="en-US" sz="2000" b="1" dirty="0">
                <a:latin typeface="Times New Roman" panose="02020603050405020304" pitchFamily="18" charset="0"/>
                <a:cs typeface="Times New Roman" panose="02020603050405020304" pitchFamily="18" charset="0"/>
              </a:rPr>
              <a:t>Contact Information:</a:t>
            </a:r>
          </a:p>
          <a:p>
            <a:pPr marL="0" indent="0">
              <a:buNone/>
            </a:pPr>
            <a:r>
              <a:rPr lang="en-US" sz="2000" dirty="0">
                <a:latin typeface="Times New Roman" panose="02020603050405020304" pitchFamily="18" charset="0"/>
                <a:cs typeface="Times New Roman" panose="02020603050405020304" pitchFamily="18" charset="0"/>
              </a:rPr>
              <a:t>Phone Number: 9392610189</a:t>
            </a:r>
          </a:p>
          <a:p>
            <a:pPr marL="0" indent="0">
              <a:buNone/>
            </a:pPr>
            <a:r>
              <a:rPr lang="en-US" sz="2000" dirty="0">
                <a:latin typeface="Times New Roman" panose="02020603050405020304" pitchFamily="18" charset="0"/>
                <a:cs typeface="Times New Roman" panose="02020603050405020304" pitchFamily="18" charset="0"/>
              </a:rPr>
              <a:t>Email: </a:t>
            </a:r>
            <a:r>
              <a:rPr lang="en-US" sz="2000" dirty="0">
                <a:latin typeface="Times New Roman" panose="02020603050405020304" pitchFamily="18" charset="0"/>
                <a:cs typeface="Times New Roman" panose="02020603050405020304" pitchFamily="18" charset="0"/>
                <a:hlinkClick r:id="rId4"/>
              </a:rPr>
              <a:t>kataramya29@gmail.com</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Phone Number: 8688424199</a:t>
            </a:r>
          </a:p>
          <a:p>
            <a:pPr marL="0" indent="0">
              <a:buNone/>
            </a:pPr>
            <a:r>
              <a:rPr lang="en-US" sz="2000" dirty="0">
                <a:latin typeface="Times New Roman" panose="02020603050405020304" pitchFamily="18" charset="0"/>
                <a:cs typeface="Times New Roman" panose="02020603050405020304" pitchFamily="18" charset="0"/>
              </a:rPr>
              <a:t>Email: </a:t>
            </a:r>
            <a:r>
              <a:rPr lang="en-IN" sz="2000" dirty="0"/>
              <a:t>jyothikachennupati19@gmail.com</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Phone Number: 7331102293</a:t>
            </a:r>
          </a:p>
          <a:p>
            <a:pPr marL="0" indent="0">
              <a:buNone/>
            </a:pPr>
            <a:r>
              <a:rPr lang="en-US" sz="2000" dirty="0">
                <a:latin typeface="Times New Roman" panose="02020603050405020304" pitchFamily="18" charset="0"/>
                <a:cs typeface="Times New Roman" panose="02020603050405020304" pitchFamily="18" charset="0"/>
              </a:rPr>
              <a:t>Email: </a:t>
            </a:r>
            <a:r>
              <a:rPr lang="en-IN" sz="2000" dirty="0"/>
              <a:t>supriyakotareddy@gmail.com</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Phone Number: 9014782943</a:t>
            </a:r>
          </a:p>
          <a:p>
            <a:pPr marL="0" indent="0">
              <a:buNone/>
            </a:pPr>
            <a:r>
              <a:rPr lang="en-US" sz="2000" dirty="0">
                <a:latin typeface="Times New Roman" panose="02020603050405020304" pitchFamily="18" charset="0"/>
                <a:cs typeface="Times New Roman" panose="02020603050405020304" pitchFamily="18" charset="0"/>
              </a:rPr>
              <a:t>Email:</a:t>
            </a:r>
            <a:r>
              <a:rPr lang="en-IN" sz="2000" dirty="0"/>
              <a:t> 18471A05K3@nrtec.in</a:t>
            </a:r>
          </a:p>
        </p:txBody>
      </p:sp>
    </p:spTree>
    <p:extLst>
      <p:ext uri="{BB962C8B-B14F-4D97-AF65-F5344CB8AC3E}">
        <p14:creationId xmlns:p14="http://schemas.microsoft.com/office/powerpoint/2010/main" val="2399374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9951-FE2E-2C59-3DFF-C9130129AD2F}"/>
              </a:ext>
            </a:extLst>
          </p:cNvPr>
          <p:cNvSpPr>
            <a:spLocks noGrp="1"/>
          </p:cNvSpPr>
          <p:nvPr>
            <p:ph type="title"/>
          </p:nvPr>
        </p:nvSpPr>
        <p:spPr>
          <a:xfrm>
            <a:off x="437535" y="629266"/>
            <a:ext cx="8229600" cy="820122"/>
          </a:xfrm>
        </p:spPr>
        <p:txBody>
          <a:bodyPr>
            <a:noAutofit/>
          </a:bodyPr>
          <a:lstStyle/>
          <a:p>
            <a:r>
              <a:rPr lang="en-IN" sz="2400" dirty="0">
                <a:latin typeface="Times New Roman" panose="02020603050405020304" pitchFamily="18" charset="0"/>
                <a:cs typeface="Times New Roman" panose="02020603050405020304" pitchFamily="18" charset="0"/>
              </a:rPr>
              <a:t>INTRODUCTION</a:t>
            </a:r>
            <a:br>
              <a:rPr lang="en-IN"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pic>
        <p:nvPicPr>
          <p:cNvPr id="1029" name="Picture 5">
            <a:extLst>
              <a:ext uri="{FF2B5EF4-FFF2-40B4-BE49-F238E27FC236}">
                <a16:creationId xmlns:a16="http://schemas.microsoft.com/office/drawing/2014/main" id="{BDF77C98-8CBE-2479-5425-49AA953D29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282"/>
            <a:ext cx="3762375" cy="5421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FEACD168-7A2C-77A7-D96F-97DAB01B20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
            <a:ext cx="3762375" cy="5309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44E3CB84-FAE2-6E11-CF5A-E23CE9FEC74C}"/>
              </a:ext>
            </a:extLst>
          </p:cNvPr>
          <p:cNvSpPr>
            <a:spLocks noGrp="1" noChangeArrowheads="1"/>
          </p:cNvSpPr>
          <p:nvPr>
            <p:ph idx="1"/>
          </p:nvPr>
        </p:nvSpPr>
        <p:spPr bwMode="auto">
          <a:xfrm>
            <a:off x="476865" y="1364243"/>
            <a:ext cx="8449937"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sz="2000" dirty="0">
                <a:latin typeface="Times New Roman" panose="02020603050405020304" pitchFamily="18" charset="0"/>
                <a:cs typeface="Times New Roman" panose="02020603050405020304" pitchFamily="18" charset="0"/>
              </a:rPr>
              <a:t>This project focuses on real-time fire and smoke detection in forests using Dense Net pre-trained models with transfer learning. Wavelet transform techniques are applied for image enhancement, improving detection accuracy and speed. The approach addresses environmental challenges by enhancing disaster response and reducing false alarms. </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Wildfires threaten biodiversity, cause environmental damage, and result in economic losses. Traditional detection methods are unreliable, but deep learning models, especially pre-trained CNNs, offer accurate, real-time fire detection. This project integrates wavelet transform with dense pre-trained models to enhance detection speed and precision.</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4412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49F0BE-4167-E2C3-4877-3A0229B6B8A3}"/>
              </a:ext>
            </a:extLst>
          </p:cNvPr>
          <p:cNvSpPr txBox="1"/>
          <p:nvPr/>
        </p:nvSpPr>
        <p:spPr>
          <a:xfrm>
            <a:off x="627961" y="1090669"/>
            <a:ext cx="8516039" cy="4093428"/>
          </a:xfrm>
          <a:prstGeom prst="rect">
            <a:avLst/>
          </a:prstGeom>
          <a:noFill/>
        </p:spPr>
        <p:txBody>
          <a:bodyPr wrap="square">
            <a:spAutoFit/>
          </a:bodyPr>
          <a:lstStyle/>
          <a:p>
            <a:pPr marL="0" indent="0">
              <a:buNone/>
            </a:pPr>
            <a:r>
              <a:rPr lang="en-US" sz="2000" b="1" dirty="0">
                <a:latin typeface="Times New Roman" panose="02020603050405020304" pitchFamily="18" charset="0"/>
                <a:cs typeface="Times New Roman" panose="02020603050405020304" pitchFamily="18" charset="0"/>
              </a:rPr>
              <a:t>Importance</a:t>
            </a: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Wildfires are a major global issue, causing environmental destruction, loss of biodiversity, and economic damage. Effective fire detection is crucial to minimize these impacts by enabling timely responses and preventing escalation.</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Relevance</a:t>
            </a: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Traditional methods are often inadequate, while advancements in deep learning, particularly pre-trained CNN models, provide robust and real-time solutions for fire and smoke detection. This project’s approach, combining transfer learning with wavelet image enhancement, is highly relevant for addressing these challenges efficiently in forest environments.</a:t>
            </a:r>
          </a:p>
        </p:txBody>
      </p:sp>
      <p:pic>
        <p:nvPicPr>
          <p:cNvPr id="4" name="Picture 8">
            <a:extLst>
              <a:ext uri="{FF2B5EF4-FFF2-40B4-BE49-F238E27FC236}">
                <a16:creationId xmlns:a16="http://schemas.microsoft.com/office/drawing/2014/main" id="{C84BCA21-1853-51D3-36B8-95CA54598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90"/>
            <a:ext cx="3762375" cy="530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281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A7958730-7C4B-CD45-88B6-EFA3ACC3D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7" y="-40689"/>
            <a:ext cx="3762375" cy="5309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3A4E3C8D-E53C-F1AD-6744-9524C1B5CE21}"/>
              </a:ext>
            </a:extLst>
          </p:cNvPr>
          <p:cNvGraphicFramePr>
            <a:graphicFrameLocks noGrp="1"/>
          </p:cNvGraphicFramePr>
          <p:nvPr>
            <p:extLst>
              <p:ext uri="{D42A27DB-BD31-4B8C-83A1-F6EECF244321}">
                <p14:modId xmlns:p14="http://schemas.microsoft.com/office/powerpoint/2010/main" val="6005679"/>
              </p:ext>
            </p:extLst>
          </p:nvPr>
        </p:nvGraphicFramePr>
        <p:xfrm>
          <a:off x="11018" y="547946"/>
          <a:ext cx="9121966" cy="6310054"/>
        </p:xfrm>
        <a:graphic>
          <a:graphicData uri="http://schemas.openxmlformats.org/drawingml/2006/table">
            <a:tbl>
              <a:tblPr firstRow="1" bandRow="1">
                <a:tableStyleId>{5940675A-B579-460E-94D1-54222C63F5DA}</a:tableStyleId>
              </a:tblPr>
              <a:tblGrid>
                <a:gridCol w="530271">
                  <a:extLst>
                    <a:ext uri="{9D8B030D-6E8A-4147-A177-3AD203B41FA5}">
                      <a16:colId xmlns:a16="http://schemas.microsoft.com/office/drawing/2014/main" val="3324908814"/>
                    </a:ext>
                  </a:extLst>
                </a:gridCol>
                <a:gridCol w="2044456">
                  <a:extLst>
                    <a:ext uri="{9D8B030D-6E8A-4147-A177-3AD203B41FA5}">
                      <a16:colId xmlns:a16="http://schemas.microsoft.com/office/drawing/2014/main" val="2363786148"/>
                    </a:ext>
                  </a:extLst>
                </a:gridCol>
                <a:gridCol w="1282877">
                  <a:extLst>
                    <a:ext uri="{9D8B030D-6E8A-4147-A177-3AD203B41FA5}">
                      <a16:colId xmlns:a16="http://schemas.microsoft.com/office/drawing/2014/main" val="3309228595"/>
                    </a:ext>
                  </a:extLst>
                </a:gridCol>
                <a:gridCol w="1322296">
                  <a:extLst>
                    <a:ext uri="{9D8B030D-6E8A-4147-A177-3AD203B41FA5}">
                      <a16:colId xmlns:a16="http://schemas.microsoft.com/office/drawing/2014/main" val="1213331447"/>
                    </a:ext>
                  </a:extLst>
                </a:gridCol>
                <a:gridCol w="1319816">
                  <a:extLst>
                    <a:ext uri="{9D8B030D-6E8A-4147-A177-3AD203B41FA5}">
                      <a16:colId xmlns:a16="http://schemas.microsoft.com/office/drawing/2014/main" val="651862612"/>
                    </a:ext>
                  </a:extLst>
                </a:gridCol>
                <a:gridCol w="1543159">
                  <a:extLst>
                    <a:ext uri="{9D8B030D-6E8A-4147-A177-3AD203B41FA5}">
                      <a16:colId xmlns:a16="http://schemas.microsoft.com/office/drawing/2014/main" val="4075042297"/>
                    </a:ext>
                  </a:extLst>
                </a:gridCol>
                <a:gridCol w="1079091">
                  <a:extLst>
                    <a:ext uri="{9D8B030D-6E8A-4147-A177-3AD203B41FA5}">
                      <a16:colId xmlns:a16="http://schemas.microsoft.com/office/drawing/2014/main" val="1916028623"/>
                    </a:ext>
                  </a:extLst>
                </a:gridCol>
              </a:tblGrid>
              <a:tr h="492867">
                <a:tc>
                  <a:txBody>
                    <a:bodyPr/>
                    <a:lstStyle/>
                    <a:p>
                      <a:r>
                        <a:rPr lang="en-IN" sz="1100" b="1" dirty="0"/>
                        <a:t>No</a:t>
                      </a:r>
                      <a:endParaRPr lang="en-IN" sz="1100" b="1" dirty="0">
                        <a:latin typeface="Times New Roman" panose="02020603050405020304" pitchFamily="18" charset="0"/>
                        <a:cs typeface="Times New Roman" panose="02020603050405020304" pitchFamily="18" charset="0"/>
                      </a:endParaRPr>
                    </a:p>
                  </a:txBody>
                  <a:tcPr>
                    <a:solidFill>
                      <a:srgbClr val="FFC000"/>
                    </a:solidFill>
                  </a:tcPr>
                </a:tc>
                <a:tc>
                  <a:txBody>
                    <a:bodyPr/>
                    <a:lstStyle/>
                    <a:p>
                      <a:r>
                        <a:rPr lang="en-IN" sz="1100" b="1" dirty="0"/>
                        <a:t>Title</a:t>
                      </a:r>
                      <a:endParaRPr lang="en-IN" sz="1100" b="1" dirty="0">
                        <a:latin typeface="Times New Roman" panose="02020603050405020304" pitchFamily="18" charset="0"/>
                        <a:cs typeface="Times New Roman" panose="02020603050405020304" pitchFamily="18" charset="0"/>
                      </a:endParaRPr>
                    </a:p>
                  </a:txBody>
                  <a:tcPr>
                    <a:solidFill>
                      <a:srgbClr val="FFC000"/>
                    </a:solidFill>
                  </a:tcPr>
                </a:tc>
                <a:tc>
                  <a:txBody>
                    <a:bodyPr/>
                    <a:lstStyle/>
                    <a:p>
                      <a:r>
                        <a:rPr lang="en-IN" sz="1100" b="1" dirty="0"/>
                        <a:t>Author</a:t>
                      </a:r>
                      <a:endParaRPr lang="en-IN" sz="1100" b="1" dirty="0">
                        <a:latin typeface="Times New Roman" panose="02020603050405020304" pitchFamily="18" charset="0"/>
                        <a:cs typeface="Times New Roman" panose="02020603050405020304" pitchFamily="18" charset="0"/>
                      </a:endParaRPr>
                    </a:p>
                  </a:txBody>
                  <a:tcPr>
                    <a:solidFill>
                      <a:srgbClr val="FFC000"/>
                    </a:solidFill>
                  </a:tcPr>
                </a:tc>
                <a:tc>
                  <a:txBody>
                    <a:bodyPr/>
                    <a:lstStyle/>
                    <a:p>
                      <a:r>
                        <a:rPr lang="en-IN" sz="1100" b="1" dirty="0"/>
                        <a:t>Journal Name &amp; Year</a:t>
                      </a:r>
                      <a:endParaRPr lang="en-IN" sz="1100" b="1" dirty="0">
                        <a:latin typeface="Times New Roman" panose="02020603050405020304" pitchFamily="18" charset="0"/>
                        <a:cs typeface="Times New Roman" panose="02020603050405020304" pitchFamily="18" charset="0"/>
                      </a:endParaRPr>
                    </a:p>
                  </a:txBody>
                  <a:tcPr>
                    <a:solidFill>
                      <a:srgbClr val="FFC000"/>
                    </a:solidFill>
                  </a:tcPr>
                </a:tc>
                <a:tc>
                  <a:txBody>
                    <a:bodyPr/>
                    <a:lstStyle/>
                    <a:p>
                      <a:r>
                        <a:rPr lang="en-IN" sz="1100" b="1" dirty="0"/>
                        <a:t>Methodology Adapted</a:t>
                      </a:r>
                      <a:endParaRPr lang="en-IN" sz="1100" b="1" dirty="0">
                        <a:latin typeface="Times New Roman" panose="02020603050405020304" pitchFamily="18" charset="0"/>
                        <a:cs typeface="Times New Roman" panose="02020603050405020304" pitchFamily="18" charset="0"/>
                      </a:endParaRPr>
                    </a:p>
                  </a:txBody>
                  <a:tcPr>
                    <a:solidFill>
                      <a:srgbClr val="FFC000"/>
                    </a:solidFill>
                  </a:tcPr>
                </a:tc>
                <a:tc>
                  <a:txBody>
                    <a:bodyPr/>
                    <a:lstStyle/>
                    <a:p>
                      <a:r>
                        <a:rPr lang="en-IN" sz="1100" b="1" dirty="0"/>
                        <a:t>Key Findings</a:t>
                      </a:r>
                      <a:endParaRPr lang="en-IN" sz="1100" b="1" dirty="0">
                        <a:latin typeface="Times New Roman" panose="02020603050405020304" pitchFamily="18" charset="0"/>
                        <a:cs typeface="Times New Roman" panose="02020603050405020304" pitchFamily="18" charset="0"/>
                      </a:endParaRPr>
                    </a:p>
                  </a:txBody>
                  <a:tcPr>
                    <a:solidFill>
                      <a:srgbClr val="FFC000"/>
                    </a:solidFill>
                  </a:tcPr>
                </a:tc>
                <a:tc>
                  <a:txBody>
                    <a:bodyPr/>
                    <a:lstStyle/>
                    <a:p>
                      <a:r>
                        <a:rPr lang="en-IN" sz="1100" b="1" dirty="0"/>
                        <a:t>Gaps</a:t>
                      </a:r>
                      <a:endParaRPr lang="en-IN" sz="1100"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2574077167"/>
                  </a:ext>
                </a:extLst>
              </a:tr>
              <a:tr h="2030188">
                <a:tc>
                  <a:txBody>
                    <a:bodyPr/>
                    <a:lstStyle/>
                    <a:p>
                      <a:r>
                        <a:rPr lang="en-IN" sz="1100" dirty="0"/>
                        <a:t>1</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Forest fire and smoke detection using deep learning-based learning without forgetting</a:t>
                      </a:r>
                    </a:p>
                    <a:p>
                      <a:endParaRPr lang="en-US" sz="1400" dirty="0">
                        <a:latin typeface="Times New Roman" panose="02020603050405020304" pitchFamily="18" charset="0"/>
                        <a:cs typeface="Times New Roman" panose="02020603050405020304" pitchFamily="18" charset="0"/>
                      </a:endParaRPr>
                    </a:p>
                  </a:txBody>
                  <a:tcPr anchor="ctr"/>
                </a:tc>
                <a:tc>
                  <a:txBody>
                    <a:bodyPr/>
                    <a:lstStyle/>
                    <a:p>
                      <a:r>
                        <a:rPr lang="en-IN" sz="1400" dirty="0" err="1">
                          <a:latin typeface="Times New Roman" panose="02020603050405020304" pitchFamily="18" charset="0"/>
                          <a:cs typeface="Times New Roman" panose="02020603050405020304" pitchFamily="18" charset="0"/>
                        </a:rPr>
                        <a:t>Sathishkumar</a:t>
                      </a:r>
                      <a:r>
                        <a:rPr lang="en-IN" sz="1400" dirty="0">
                          <a:latin typeface="Times New Roman" panose="02020603050405020304" pitchFamily="18" charset="0"/>
                          <a:cs typeface="Times New Roman" panose="02020603050405020304" pitchFamily="18" charset="0"/>
                        </a:rPr>
                        <a:t>, V.E., Cho, J., Subramanian, M. et al.</a:t>
                      </a:r>
                    </a:p>
                  </a:txBody>
                  <a:tcPr anchor="ctr"/>
                </a:tc>
                <a:tc>
                  <a:txBody>
                    <a:bodyPr/>
                    <a:lstStyle/>
                    <a:p>
                      <a:r>
                        <a:rPr lang="en-US" sz="1400" dirty="0">
                          <a:latin typeface="Times New Roman" panose="02020603050405020304" pitchFamily="18" charset="0"/>
                          <a:cs typeface="Times New Roman" panose="02020603050405020304" pitchFamily="18" charset="0"/>
                        </a:rPr>
                        <a:t>Springer and </a:t>
                      </a:r>
                      <a:r>
                        <a:rPr lang="it-IT" sz="1400" dirty="0">
                          <a:latin typeface="Times New Roman" panose="02020603050405020304" pitchFamily="18" charset="0"/>
                          <a:cs typeface="Times New Roman" panose="02020603050405020304" pitchFamily="18" charset="0"/>
                        </a:rPr>
                        <a:t>fire ecol 19, 9 (2023).</a:t>
                      </a:r>
                    </a:p>
                    <a:p>
                      <a:r>
                        <a:rPr lang="en-IN" sz="1400" dirty="0">
                          <a:latin typeface="Times New Roman" panose="02020603050405020304" pitchFamily="18" charset="0"/>
                          <a:cs typeface="Times New Roman" panose="02020603050405020304" pitchFamily="18" charset="0"/>
                          <a:hlinkClick r:id="rId4"/>
                        </a:rPr>
                        <a:t>https://doi.org/10.1186/s42408-022-00165-0</a:t>
                      </a:r>
                      <a:endParaRPr lang="en-IN" sz="1400" dirty="0">
                        <a:latin typeface="Times New Roman" panose="02020603050405020304" pitchFamily="18" charset="0"/>
                        <a:cs typeface="Times New Roman" panose="02020603050405020304" pitchFamily="18" charset="0"/>
                      </a:endParaRPr>
                    </a:p>
                  </a:txBody>
                  <a:tcPr anchor="ctr"/>
                </a:tc>
                <a:tc>
                  <a:txBody>
                    <a:bodyPr/>
                    <a:lstStyle/>
                    <a:p>
                      <a:r>
                        <a:rPr lang="en-US" sz="1400" b="0" dirty="0">
                          <a:latin typeface="Times New Roman" panose="02020603050405020304" pitchFamily="18" charset="0"/>
                          <a:cs typeface="Times New Roman" panose="02020603050405020304" pitchFamily="18" charset="0"/>
                        </a:rPr>
                        <a:t>Utilized CNNs (</a:t>
                      </a:r>
                      <a:r>
                        <a:rPr lang="en-US" sz="1400" b="0" dirty="0" err="1">
                          <a:latin typeface="Times New Roman" panose="02020603050405020304" pitchFamily="18" charset="0"/>
                          <a:cs typeface="Times New Roman" panose="02020603050405020304" pitchFamily="18" charset="0"/>
                        </a:rPr>
                        <a:t>MobileNet</a:t>
                      </a:r>
                      <a:r>
                        <a:rPr lang="en-US" sz="1400" b="0" dirty="0">
                          <a:latin typeface="Times New Roman" panose="02020603050405020304" pitchFamily="18" charset="0"/>
                          <a:cs typeface="Times New Roman" panose="02020603050405020304" pitchFamily="18" charset="0"/>
                        </a:rPr>
                        <a:t>, VGG16, ResNet50), transfer learning, and (</a:t>
                      </a:r>
                      <a:r>
                        <a:rPr lang="en-US" sz="1400" b="0" dirty="0" err="1">
                          <a:latin typeface="Times New Roman" panose="02020603050405020304" pitchFamily="18" charset="0"/>
                          <a:cs typeface="Times New Roman" panose="02020603050405020304" pitchFamily="18" charset="0"/>
                        </a:rPr>
                        <a:t>LwF</a:t>
                      </a:r>
                      <a:r>
                        <a:rPr lang="en-US" sz="1400" b="0" dirty="0">
                          <a:latin typeface="Times New Roman" panose="02020603050405020304" pitchFamily="18" charset="0"/>
                          <a:cs typeface="Times New Roman" panose="02020603050405020304" pitchFamily="18" charset="0"/>
                        </a:rPr>
                        <a:t>)</a:t>
                      </a:r>
                      <a:endParaRPr lang="en-IN" sz="1400" b="0" dirty="0">
                        <a:latin typeface="Times New Roman" panose="02020603050405020304" pitchFamily="18" charset="0"/>
                        <a:cs typeface="Times New Roman" panose="02020603050405020304" pitchFamily="18" charset="0"/>
                      </a:endParaRPr>
                    </a:p>
                  </a:txBody>
                  <a:tcPr anchor="ctr"/>
                </a:tc>
                <a:tc>
                  <a:txBody>
                    <a:bodyPr/>
                    <a:lstStyle/>
                    <a:p>
                      <a:r>
                        <a:rPr lang="en-US" sz="1400" dirty="0"/>
                        <a:t>The study leverages CNNs, transfer learning, and </a:t>
                      </a:r>
                      <a:r>
                        <a:rPr lang="en-US" sz="1400" dirty="0" err="1"/>
                        <a:t>LwF</a:t>
                      </a:r>
                      <a:r>
                        <a:rPr lang="en-US" sz="1400" dirty="0"/>
                        <a:t> to enhance real-time forest fire and smoke detection for early warning systems.</a:t>
                      </a:r>
                      <a:endParaRPr lang="en-US" sz="1400" dirty="0">
                        <a:latin typeface="Times New Roman" panose="02020603050405020304" pitchFamily="18" charset="0"/>
                        <a:cs typeface="Times New Roman" panose="02020603050405020304" pitchFamily="18" charset="0"/>
                      </a:endParaRPr>
                    </a:p>
                  </a:txBody>
                  <a:tcPr anchor="ctr"/>
                </a:tc>
                <a:tc>
                  <a:txBody>
                    <a:bodyPr/>
                    <a:lstStyle/>
                    <a:p>
                      <a:r>
                        <a:rPr lang="en-US" sz="1400" dirty="0"/>
                        <a:t>The article lacks exploration of environmental factors, computational efficiency.</a:t>
                      </a:r>
                      <a:endParaRPr lang="en-IN"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36559804"/>
                  </a:ext>
                </a:extLst>
              </a:tr>
              <a:tr h="2187457">
                <a:tc>
                  <a:txBody>
                    <a:bodyPr/>
                    <a:lstStyle/>
                    <a:p>
                      <a:r>
                        <a:rPr lang="en-IN" sz="1100" dirty="0"/>
                        <a:t>2</a:t>
                      </a:r>
                      <a:endParaRPr lang="en-IN" sz="1100"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400" kern="1200" dirty="0">
                          <a:solidFill>
                            <a:schemeClr val="tx1"/>
                          </a:solidFill>
                          <a:latin typeface="+mn-lt"/>
                          <a:ea typeface="+mn-ea"/>
                          <a:cs typeface="+mn-cs"/>
                        </a:rPr>
                        <a:t>Wildland Fire Detection and Monitoring Using a Drone-Collected RGB/IR Image Dataset</a:t>
                      </a:r>
                      <a:endParaRPr lang="en-US" sz="1400" kern="1200" dirty="0">
                        <a:solidFill>
                          <a:schemeClr val="tx1"/>
                        </a:solidFill>
                        <a:latin typeface="+mn-lt"/>
                        <a:ea typeface="+mn-ea"/>
                        <a:cs typeface="+mn-cs"/>
                      </a:endParaRPr>
                    </a:p>
                    <a:p>
                      <a:endParaRPr lang="en-US" sz="1400" dirty="0">
                        <a:latin typeface="Times New Roman" panose="02020603050405020304" pitchFamily="18" charset="0"/>
                        <a:cs typeface="Times New Roman" panose="02020603050405020304" pitchFamily="18" charset="0"/>
                      </a:endParaRPr>
                    </a:p>
                  </a:txBody>
                  <a:tcPr anchor="ctr"/>
                </a:tc>
                <a:tc>
                  <a:txBody>
                    <a:bodyPr/>
                    <a:lstStyle/>
                    <a:p>
                      <a:r>
                        <a:rPr lang="fr-FR" sz="1400" dirty="0">
                          <a:latin typeface="Times New Roman" panose="02020603050405020304" pitchFamily="18" charset="0"/>
                          <a:cs typeface="Times New Roman" panose="02020603050405020304" pitchFamily="18" charset="0"/>
                        </a:rPr>
                        <a:t>X. Chen et al.,</a:t>
                      </a:r>
                    </a:p>
                  </a:txBody>
                  <a:tcPr anchor="ctr"/>
                </a:tc>
                <a:tc>
                  <a:txBody>
                    <a:bodyPr/>
                    <a:lstStyle/>
                    <a:p>
                      <a:r>
                        <a:rPr lang="en-IN" sz="1400" b="0" i="1" kern="1200" dirty="0">
                          <a:solidFill>
                            <a:schemeClr val="tx1"/>
                          </a:solidFill>
                          <a:effectLst/>
                          <a:latin typeface="Times New Roman" panose="02020603050405020304" pitchFamily="18" charset="0"/>
                          <a:ea typeface="+mn-ea"/>
                          <a:cs typeface="Times New Roman" panose="02020603050405020304" pitchFamily="18" charset="0"/>
                        </a:rPr>
                        <a:t>IEEE Access</a:t>
                      </a:r>
                      <a:r>
                        <a:rPr lang="en-IN" sz="1400" b="0" i="0" kern="1200" dirty="0">
                          <a:solidFill>
                            <a:schemeClr val="tx1"/>
                          </a:solidFill>
                          <a:effectLst/>
                          <a:latin typeface="Times New Roman" panose="02020603050405020304" pitchFamily="18" charset="0"/>
                          <a:ea typeface="+mn-ea"/>
                          <a:cs typeface="Times New Roman" panose="02020603050405020304" pitchFamily="18" charset="0"/>
                        </a:rPr>
                        <a:t>, vol. 10(2022)</a:t>
                      </a:r>
                    </a:p>
                    <a:p>
                      <a:r>
                        <a:rPr lang="en-IN" sz="1400" dirty="0">
                          <a:latin typeface="Times New Roman" panose="02020603050405020304" pitchFamily="18" charset="0"/>
                          <a:cs typeface="Times New Roman" panose="02020603050405020304" pitchFamily="18" charset="0"/>
                          <a:hlinkClick r:id="rId5" action="ppaction://hlinkfile"/>
                        </a:rPr>
                        <a:t>10.1109/ACCESS.2022.3222805.</a:t>
                      </a:r>
                      <a:endParaRPr lang="en-IN" sz="1400" dirty="0">
                        <a:latin typeface="Times New Roman" panose="02020603050405020304" pitchFamily="18" charset="0"/>
                        <a:cs typeface="Times New Roman" panose="02020603050405020304" pitchFamily="18" charset="0"/>
                      </a:endParaRPr>
                    </a:p>
                  </a:txBody>
                  <a:tcPr anchor="ctr"/>
                </a:tc>
                <a:tc>
                  <a:txBody>
                    <a:bodyPr/>
                    <a:lstStyle/>
                    <a:p>
                      <a:r>
                        <a:rPr lang="en-US" sz="1400" b="0" dirty="0">
                          <a:latin typeface="Times New Roman" panose="02020603050405020304" pitchFamily="18" charset="0"/>
                          <a:cs typeface="Times New Roman" panose="02020603050405020304" pitchFamily="18" charset="0"/>
                        </a:rPr>
                        <a:t>UAV-dataset with deep learning techniques, particularly CNNs, for real-time wildland fire detection and monitoring.</a:t>
                      </a:r>
                    </a:p>
                  </a:txBody>
                  <a:tcPr anchor="ctr"/>
                </a:tc>
                <a:tc>
                  <a:txBody>
                    <a:bodyPr/>
                    <a:lstStyle/>
                    <a:p>
                      <a:r>
                        <a:rPr lang="en-US" sz="1400" dirty="0">
                          <a:latin typeface="Times New Roman" panose="02020603050405020304" pitchFamily="18" charset="0"/>
                          <a:cs typeface="Times New Roman" panose="02020603050405020304" pitchFamily="18" charset="0"/>
                        </a:rPr>
                        <a:t>wildland fire detection and monitoring using UAV-collected RGB and thermal images.</a:t>
                      </a:r>
                    </a:p>
                  </a:txBody>
                  <a:tcPr anchor="ctr"/>
                </a:tc>
                <a:tc>
                  <a:txBody>
                    <a:bodyPr/>
                    <a:lstStyle/>
                    <a:p>
                      <a:r>
                        <a:rPr lang="en-US" sz="1400" dirty="0">
                          <a:latin typeface="Times New Roman" panose="02020603050405020304" pitchFamily="18" charset="0"/>
                          <a:cs typeface="Times New Roman" panose="02020603050405020304" pitchFamily="18" charset="0"/>
                        </a:rPr>
                        <a:t>lacks exploration of environmental factors, computational efficiency, </a:t>
                      </a:r>
                      <a:endParaRPr lang="en-IN"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95078162"/>
                  </a:ext>
                </a:extLst>
              </a:tr>
              <a:tr h="1599542">
                <a:tc>
                  <a:txBody>
                    <a:bodyPr/>
                    <a:lstStyle/>
                    <a:p>
                      <a:r>
                        <a:rPr lang="en-IN" sz="1100" dirty="0"/>
                        <a:t>3</a:t>
                      </a:r>
                      <a:endParaRPr lang="en-IN" sz="1100"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400" kern="1200" dirty="0">
                          <a:solidFill>
                            <a:schemeClr val="tx1"/>
                          </a:solidFill>
                          <a:latin typeface="+mn-lt"/>
                          <a:ea typeface="+mn-ea"/>
                          <a:cs typeface="+mn-cs"/>
                        </a:rPr>
                        <a:t>Forest-Fire Response System Using Deep-Learning-Based Approaches </a:t>
                      </a:r>
                      <a:r>
                        <a:rPr lang="en-US" sz="1400" kern="1200" dirty="0">
                          <a:solidFill>
                            <a:schemeClr val="tx1"/>
                          </a:solidFill>
                          <a:latin typeface="+mn-lt"/>
                          <a:ea typeface="+mn-ea"/>
                          <a:cs typeface="+mn-cs"/>
                        </a:rPr>
                        <a:t>With CCTV Images and Weather Data.</a:t>
                      </a:r>
                      <a:endParaRPr lang="en-IN" sz="1400" kern="1200" dirty="0">
                        <a:solidFill>
                          <a:schemeClr val="tx1"/>
                        </a:solidFill>
                        <a:latin typeface="+mn-lt"/>
                        <a:ea typeface="+mn-ea"/>
                        <a:cs typeface="+mn-cs"/>
                      </a:endParaRPr>
                    </a:p>
                    <a:p>
                      <a:endParaRPr lang="en-US" sz="1400" dirty="0">
                        <a:latin typeface="Times New Roman" panose="02020603050405020304" pitchFamily="18" charset="0"/>
                        <a:cs typeface="Times New Roman" panose="02020603050405020304" pitchFamily="18" charset="0"/>
                      </a:endParaRPr>
                    </a:p>
                  </a:txBody>
                  <a:tcPr anchor="ctr"/>
                </a:tc>
                <a:tc>
                  <a:txBody>
                    <a:bodyPr/>
                    <a:lstStyle/>
                    <a:p>
                      <a:r>
                        <a:rPr lang="en-IN" sz="1400" dirty="0">
                          <a:latin typeface="Times New Roman" panose="02020603050405020304" pitchFamily="18" charset="0"/>
                          <a:cs typeface="Times New Roman" panose="02020603050405020304" pitchFamily="18" charset="0"/>
                        </a:rPr>
                        <a:t>Dai Quoc Tran</a:t>
                      </a:r>
                    </a:p>
                    <a:p>
                      <a:endParaRPr lang="en-IN" sz="1400" dirty="0">
                        <a:latin typeface="Times New Roman" panose="02020603050405020304" pitchFamily="18" charset="0"/>
                        <a:cs typeface="Times New Roman" panose="02020603050405020304" pitchFamily="18" charset="0"/>
                      </a:endParaRPr>
                    </a:p>
                  </a:txBody>
                  <a:tcPr anchor="ctr"/>
                </a:tc>
                <a:tc>
                  <a:txBody>
                    <a:bodyPr/>
                    <a:lstStyle/>
                    <a:p>
                      <a:r>
                        <a:rPr lang="en-US" sz="1400" dirty="0">
                          <a:latin typeface="Times New Roman" panose="02020603050405020304" pitchFamily="18" charset="0"/>
                          <a:cs typeface="Times New Roman" panose="02020603050405020304" pitchFamily="18" charset="0"/>
                        </a:rPr>
                        <a:t>IEEE Access, vol. 10(2022)</a:t>
                      </a:r>
                    </a:p>
                    <a:p>
                      <a:r>
                        <a:rPr lang="en-US" sz="1400" dirty="0">
                          <a:latin typeface="Times New Roman" panose="02020603050405020304" pitchFamily="18" charset="0"/>
                          <a:cs typeface="Times New Roman" panose="02020603050405020304" pitchFamily="18" charset="0"/>
                          <a:hlinkClick r:id="rId6" action="ppaction://hlinkfile"/>
                        </a:rPr>
                        <a:t>10.1109/ACCESS.2022.3184707</a:t>
                      </a:r>
                      <a:endParaRPr lang="en-US" sz="1400" dirty="0">
                        <a:latin typeface="Times New Roman" panose="02020603050405020304" pitchFamily="18" charset="0"/>
                        <a:cs typeface="Times New Roman" panose="02020603050405020304" pitchFamily="18" charset="0"/>
                      </a:endParaRPr>
                    </a:p>
                  </a:txBody>
                  <a:tcPr anchor="ctr"/>
                </a:tc>
                <a:tc>
                  <a:txBody>
                    <a:bodyPr/>
                    <a:lstStyle/>
                    <a:p>
                      <a:r>
                        <a:rPr lang="en-US" sz="1400" dirty="0"/>
                        <a:t>model that integrates CCTV images and weather data for early fire detection  damage.</a:t>
                      </a:r>
                      <a:endParaRPr lang="en-US" sz="1400" b="0" dirty="0">
                        <a:latin typeface="Times New Roman" panose="02020603050405020304" pitchFamily="18" charset="0"/>
                        <a:cs typeface="Times New Roman" panose="02020603050405020304" pitchFamily="18" charset="0"/>
                      </a:endParaRPr>
                    </a:p>
                  </a:txBody>
                  <a:tcPr anchor="ctr"/>
                </a:tc>
                <a:tc>
                  <a:txBody>
                    <a:bodyPr/>
                    <a:lstStyle/>
                    <a:p>
                      <a:r>
                        <a:rPr lang="en-US" sz="1400" dirty="0">
                          <a:latin typeface="Times New Roman" panose="02020603050405020304" pitchFamily="18" charset="0"/>
                          <a:cs typeface="Times New Roman" panose="02020603050405020304" pitchFamily="18" charset="0"/>
                        </a:rPr>
                        <a:t>combining deep learning with CCTV images and weather data enhances the accuracy</a:t>
                      </a:r>
                    </a:p>
                  </a:txBody>
                  <a:tcPr anchor="ctr"/>
                </a:tc>
                <a:tc>
                  <a:txBody>
                    <a:bodyPr/>
                    <a:lstStyle/>
                    <a:p>
                      <a:r>
                        <a:rPr lang="en-US" sz="1400" dirty="0"/>
                        <a:t>lacks consideration of real-time processing challenges.</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26836602"/>
                  </a:ext>
                </a:extLst>
              </a:tr>
            </a:tbl>
          </a:graphicData>
        </a:graphic>
      </p:graphicFrame>
      <p:sp>
        <p:nvSpPr>
          <p:cNvPr id="5" name="TextBox 4">
            <a:extLst>
              <a:ext uri="{FF2B5EF4-FFF2-40B4-BE49-F238E27FC236}">
                <a16:creationId xmlns:a16="http://schemas.microsoft.com/office/drawing/2014/main" id="{9B548A1B-8EC7-C44C-6DCF-0994623AB51A}"/>
              </a:ext>
            </a:extLst>
          </p:cNvPr>
          <p:cNvSpPr txBox="1"/>
          <p:nvPr/>
        </p:nvSpPr>
        <p:spPr>
          <a:xfrm>
            <a:off x="3960679" y="187797"/>
            <a:ext cx="4572000"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LITERATURE SURVEY</a:t>
            </a:r>
            <a:endParaRPr lang="en-IN" dirty="0"/>
          </a:p>
        </p:txBody>
      </p:sp>
    </p:spTree>
    <p:extLst>
      <p:ext uri="{BB962C8B-B14F-4D97-AF65-F5344CB8AC3E}">
        <p14:creationId xmlns:p14="http://schemas.microsoft.com/office/powerpoint/2010/main" val="1813592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EE2F5-EEF8-0A9E-CB22-E4471A63FAFD}"/>
            </a:ext>
          </a:extLst>
        </p:cNvPr>
        <p:cNvGrpSpPr/>
        <p:nvPr/>
      </p:nvGrpSpPr>
      <p:grpSpPr>
        <a:xfrm>
          <a:off x="0" y="0"/>
          <a:ext cx="0" cy="0"/>
          <a:chOff x="0" y="0"/>
          <a:chExt cx="0" cy="0"/>
        </a:xfrm>
      </p:grpSpPr>
      <p:pic>
        <p:nvPicPr>
          <p:cNvPr id="2" name="Picture 8">
            <a:extLst>
              <a:ext uri="{FF2B5EF4-FFF2-40B4-BE49-F238E27FC236}">
                <a16:creationId xmlns:a16="http://schemas.microsoft.com/office/drawing/2014/main" id="{6581812C-5A3C-4471-B1FD-0053DF324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7" y="-40689"/>
            <a:ext cx="3762375" cy="5309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F348715E-6C1B-65A8-14E6-7E0AD68A4840}"/>
              </a:ext>
            </a:extLst>
          </p:cNvPr>
          <p:cNvGraphicFramePr>
            <a:graphicFrameLocks noGrp="1"/>
          </p:cNvGraphicFramePr>
          <p:nvPr>
            <p:extLst>
              <p:ext uri="{D42A27DB-BD31-4B8C-83A1-F6EECF244321}">
                <p14:modId xmlns:p14="http://schemas.microsoft.com/office/powerpoint/2010/main" val="212297075"/>
              </p:ext>
            </p:extLst>
          </p:nvPr>
        </p:nvGraphicFramePr>
        <p:xfrm>
          <a:off x="11018" y="1156771"/>
          <a:ext cx="9121966" cy="5737589"/>
        </p:xfrm>
        <a:graphic>
          <a:graphicData uri="http://schemas.openxmlformats.org/drawingml/2006/table">
            <a:tbl>
              <a:tblPr firstRow="1" bandRow="1">
                <a:tableStyleId>{5940675A-B579-460E-94D1-54222C63F5DA}</a:tableStyleId>
              </a:tblPr>
              <a:tblGrid>
                <a:gridCol w="530271">
                  <a:extLst>
                    <a:ext uri="{9D8B030D-6E8A-4147-A177-3AD203B41FA5}">
                      <a16:colId xmlns:a16="http://schemas.microsoft.com/office/drawing/2014/main" val="3324908814"/>
                    </a:ext>
                  </a:extLst>
                </a:gridCol>
                <a:gridCol w="2044456">
                  <a:extLst>
                    <a:ext uri="{9D8B030D-6E8A-4147-A177-3AD203B41FA5}">
                      <a16:colId xmlns:a16="http://schemas.microsoft.com/office/drawing/2014/main" val="2363786148"/>
                    </a:ext>
                  </a:extLst>
                </a:gridCol>
                <a:gridCol w="1282877">
                  <a:extLst>
                    <a:ext uri="{9D8B030D-6E8A-4147-A177-3AD203B41FA5}">
                      <a16:colId xmlns:a16="http://schemas.microsoft.com/office/drawing/2014/main" val="3309228595"/>
                    </a:ext>
                  </a:extLst>
                </a:gridCol>
                <a:gridCol w="1322296">
                  <a:extLst>
                    <a:ext uri="{9D8B030D-6E8A-4147-A177-3AD203B41FA5}">
                      <a16:colId xmlns:a16="http://schemas.microsoft.com/office/drawing/2014/main" val="1213331447"/>
                    </a:ext>
                  </a:extLst>
                </a:gridCol>
                <a:gridCol w="1319816">
                  <a:extLst>
                    <a:ext uri="{9D8B030D-6E8A-4147-A177-3AD203B41FA5}">
                      <a16:colId xmlns:a16="http://schemas.microsoft.com/office/drawing/2014/main" val="651862612"/>
                    </a:ext>
                  </a:extLst>
                </a:gridCol>
                <a:gridCol w="1543159">
                  <a:extLst>
                    <a:ext uri="{9D8B030D-6E8A-4147-A177-3AD203B41FA5}">
                      <a16:colId xmlns:a16="http://schemas.microsoft.com/office/drawing/2014/main" val="4075042297"/>
                    </a:ext>
                  </a:extLst>
                </a:gridCol>
                <a:gridCol w="1079091">
                  <a:extLst>
                    <a:ext uri="{9D8B030D-6E8A-4147-A177-3AD203B41FA5}">
                      <a16:colId xmlns:a16="http://schemas.microsoft.com/office/drawing/2014/main" val="1916028623"/>
                    </a:ext>
                  </a:extLst>
                </a:gridCol>
              </a:tblGrid>
              <a:tr h="479302">
                <a:tc>
                  <a:txBody>
                    <a:bodyPr/>
                    <a:lstStyle/>
                    <a:p>
                      <a:r>
                        <a:rPr lang="en-IN" sz="1100" b="1" dirty="0"/>
                        <a:t>No</a:t>
                      </a:r>
                      <a:endParaRPr lang="en-IN" sz="1100" b="1" dirty="0">
                        <a:latin typeface="Times New Roman" panose="02020603050405020304" pitchFamily="18" charset="0"/>
                        <a:cs typeface="Times New Roman" panose="02020603050405020304" pitchFamily="18" charset="0"/>
                      </a:endParaRPr>
                    </a:p>
                  </a:txBody>
                  <a:tcPr>
                    <a:solidFill>
                      <a:srgbClr val="FFC000"/>
                    </a:solidFill>
                  </a:tcPr>
                </a:tc>
                <a:tc>
                  <a:txBody>
                    <a:bodyPr/>
                    <a:lstStyle/>
                    <a:p>
                      <a:r>
                        <a:rPr lang="en-IN" sz="1100" b="1" dirty="0"/>
                        <a:t>Title</a:t>
                      </a:r>
                      <a:endParaRPr lang="en-IN" sz="1100" b="1" dirty="0">
                        <a:latin typeface="Times New Roman" panose="02020603050405020304" pitchFamily="18" charset="0"/>
                        <a:cs typeface="Times New Roman" panose="02020603050405020304" pitchFamily="18" charset="0"/>
                      </a:endParaRPr>
                    </a:p>
                  </a:txBody>
                  <a:tcPr>
                    <a:solidFill>
                      <a:srgbClr val="FFC000"/>
                    </a:solidFill>
                  </a:tcPr>
                </a:tc>
                <a:tc>
                  <a:txBody>
                    <a:bodyPr/>
                    <a:lstStyle/>
                    <a:p>
                      <a:r>
                        <a:rPr lang="en-IN" sz="1100" b="1" dirty="0"/>
                        <a:t>Author</a:t>
                      </a:r>
                      <a:endParaRPr lang="en-IN" sz="1100" b="1" dirty="0">
                        <a:latin typeface="Times New Roman" panose="02020603050405020304" pitchFamily="18" charset="0"/>
                        <a:cs typeface="Times New Roman" panose="02020603050405020304" pitchFamily="18" charset="0"/>
                      </a:endParaRPr>
                    </a:p>
                  </a:txBody>
                  <a:tcPr>
                    <a:solidFill>
                      <a:srgbClr val="FFC000"/>
                    </a:solidFill>
                  </a:tcPr>
                </a:tc>
                <a:tc>
                  <a:txBody>
                    <a:bodyPr/>
                    <a:lstStyle/>
                    <a:p>
                      <a:r>
                        <a:rPr lang="en-IN" sz="1100" b="1" dirty="0"/>
                        <a:t>Journal Name &amp; Year</a:t>
                      </a:r>
                      <a:endParaRPr lang="en-IN" sz="1100" b="1" dirty="0">
                        <a:latin typeface="Times New Roman" panose="02020603050405020304" pitchFamily="18" charset="0"/>
                        <a:cs typeface="Times New Roman" panose="02020603050405020304" pitchFamily="18" charset="0"/>
                      </a:endParaRPr>
                    </a:p>
                  </a:txBody>
                  <a:tcPr>
                    <a:solidFill>
                      <a:srgbClr val="FFC000"/>
                    </a:solidFill>
                  </a:tcPr>
                </a:tc>
                <a:tc>
                  <a:txBody>
                    <a:bodyPr/>
                    <a:lstStyle/>
                    <a:p>
                      <a:r>
                        <a:rPr lang="en-IN" sz="1100" b="1" dirty="0"/>
                        <a:t>Methodology Adapted</a:t>
                      </a:r>
                      <a:endParaRPr lang="en-IN" sz="1100" b="1" dirty="0">
                        <a:latin typeface="Times New Roman" panose="02020603050405020304" pitchFamily="18" charset="0"/>
                        <a:cs typeface="Times New Roman" panose="02020603050405020304" pitchFamily="18" charset="0"/>
                      </a:endParaRPr>
                    </a:p>
                  </a:txBody>
                  <a:tcPr>
                    <a:solidFill>
                      <a:srgbClr val="FFC000"/>
                    </a:solidFill>
                  </a:tcPr>
                </a:tc>
                <a:tc>
                  <a:txBody>
                    <a:bodyPr/>
                    <a:lstStyle/>
                    <a:p>
                      <a:r>
                        <a:rPr lang="en-IN" sz="1100" b="1" dirty="0"/>
                        <a:t>Key Findings</a:t>
                      </a:r>
                      <a:endParaRPr lang="en-IN" sz="1100" b="1" dirty="0">
                        <a:latin typeface="Times New Roman" panose="02020603050405020304" pitchFamily="18" charset="0"/>
                        <a:cs typeface="Times New Roman" panose="02020603050405020304" pitchFamily="18" charset="0"/>
                      </a:endParaRPr>
                    </a:p>
                  </a:txBody>
                  <a:tcPr>
                    <a:solidFill>
                      <a:srgbClr val="FFC000"/>
                    </a:solidFill>
                  </a:tcPr>
                </a:tc>
                <a:tc>
                  <a:txBody>
                    <a:bodyPr/>
                    <a:lstStyle/>
                    <a:p>
                      <a:r>
                        <a:rPr lang="en-IN" sz="1100" b="1" dirty="0"/>
                        <a:t>Gaps</a:t>
                      </a:r>
                      <a:endParaRPr lang="en-IN" sz="1100"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2574077167"/>
                  </a:ext>
                </a:extLst>
              </a:tr>
              <a:tr h="2819887">
                <a:tc>
                  <a:txBody>
                    <a:bodyPr/>
                    <a:lstStyle/>
                    <a:p>
                      <a:r>
                        <a:rPr lang="en-US" sz="1100" dirty="0">
                          <a:latin typeface="Times New Roman" panose="02020603050405020304" pitchFamily="18" charset="0"/>
                          <a:cs typeface="Times New Roman" panose="02020603050405020304" pitchFamily="18" charset="0"/>
                        </a:rPr>
                        <a:t>4</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Energy-Efficient Deep CNN for Smoke</a:t>
                      </a:r>
                    </a:p>
                    <a:p>
                      <a:r>
                        <a:rPr lang="en-US" sz="1400" dirty="0">
                          <a:latin typeface="Times New Roman" panose="02020603050405020304" pitchFamily="18" charset="0"/>
                          <a:cs typeface="Times New Roman" panose="02020603050405020304" pitchFamily="18" charset="0"/>
                        </a:rPr>
                        <a:t>Detection in Foggy IoT Environment</a:t>
                      </a:r>
                    </a:p>
                    <a:p>
                      <a:endParaRPr lang="en-US" sz="1400" dirty="0">
                        <a:latin typeface="Times New Roman" panose="02020603050405020304" pitchFamily="18" charset="0"/>
                        <a:cs typeface="Times New Roman" panose="02020603050405020304" pitchFamily="18" charset="0"/>
                      </a:endParaRPr>
                    </a:p>
                  </a:txBody>
                  <a:tcPr anchor="ctr"/>
                </a:tc>
                <a:tc>
                  <a:txBody>
                    <a:bodyPr/>
                    <a:lstStyle/>
                    <a:p>
                      <a:r>
                        <a:rPr lang="en-IN" sz="1400" dirty="0">
                          <a:latin typeface="Times New Roman" panose="02020603050405020304" pitchFamily="18" charset="0"/>
                          <a:cs typeface="Times New Roman" panose="02020603050405020304" pitchFamily="18" charset="0"/>
                        </a:rPr>
                        <a:t>S. Khan, K. Muhammad, S. Mumtaz, S. W. Baik and V. H. C. de Albuquerque</a:t>
                      </a:r>
                    </a:p>
                  </a:txBody>
                  <a:tcPr anchor="ctr"/>
                </a:tc>
                <a:tc>
                  <a:txBody>
                    <a:bodyPr/>
                    <a:lstStyle/>
                    <a:p>
                      <a:r>
                        <a:rPr lang="en-US" sz="1400" dirty="0">
                          <a:latin typeface="Times New Roman" panose="02020603050405020304" pitchFamily="18" charset="0"/>
                          <a:cs typeface="Times New Roman" panose="02020603050405020304" pitchFamily="18" charset="0"/>
                        </a:rPr>
                        <a:t>IEEE Internet of Things Journal, vol. 6, no. 6, (Dec. 2019)</a:t>
                      </a:r>
                    </a:p>
                    <a:p>
                      <a:r>
                        <a:rPr lang="en-IN" sz="1400" dirty="0">
                          <a:latin typeface="Times New Roman" panose="02020603050405020304" pitchFamily="18" charset="0"/>
                          <a:cs typeface="Times New Roman" panose="02020603050405020304" pitchFamily="18" charset="0"/>
                          <a:hlinkClick r:id="rId4" action="ppaction://hlinkfile"/>
                        </a:rPr>
                        <a:t>10.1109/JIOT.2019.2896120</a:t>
                      </a:r>
                      <a:endParaRPr lang="en-IN" sz="1400" dirty="0">
                        <a:latin typeface="Times New Roman" panose="02020603050405020304" pitchFamily="18" charset="0"/>
                        <a:cs typeface="Times New Roman" panose="02020603050405020304" pitchFamily="18" charset="0"/>
                      </a:endParaRPr>
                    </a:p>
                  </a:txBody>
                  <a:tcPr anchor="ctr"/>
                </a:tc>
                <a:tc>
                  <a:txBody>
                    <a:bodyPr/>
                    <a:lstStyle/>
                    <a:p>
                      <a:r>
                        <a:rPr lang="en-US" sz="1400" b="0" dirty="0">
                          <a:latin typeface="Times New Roman" panose="02020603050405020304" pitchFamily="18" charset="0"/>
                          <a:cs typeface="Times New Roman" panose="02020603050405020304" pitchFamily="18" charset="0"/>
                        </a:rPr>
                        <a:t>The article adapts an energy-efficient deep CNN model for smoke detection in both normal and foggy IoT environments.</a:t>
                      </a:r>
                      <a:endParaRPr lang="en-IN" sz="1400" b="0" dirty="0">
                        <a:latin typeface="Times New Roman" panose="02020603050405020304" pitchFamily="18" charset="0"/>
                        <a:cs typeface="Times New Roman" panose="02020603050405020304" pitchFamily="18" charset="0"/>
                      </a:endParaRPr>
                    </a:p>
                  </a:txBody>
                  <a:tcPr anchor="ctr"/>
                </a:tc>
                <a:tc>
                  <a:txBody>
                    <a:bodyPr/>
                    <a:lstStyle/>
                    <a:p>
                      <a:r>
                        <a:rPr lang="en-US" sz="1400" dirty="0">
                          <a:latin typeface="Times New Roman" panose="02020603050405020304" pitchFamily="18" charset="0"/>
                          <a:cs typeface="Times New Roman" panose="02020603050405020304" pitchFamily="18" charset="0"/>
                        </a:rPr>
                        <a:t>deep CNNs significantly improve smoke detection accuracy in IoT environments, even under foggy conditions.</a:t>
                      </a:r>
                    </a:p>
                  </a:txBody>
                  <a:tcPr anchor="ctr"/>
                </a:tc>
                <a:tc>
                  <a:txBody>
                    <a:bodyPr/>
                    <a:lstStyle/>
                    <a:p>
                      <a:r>
                        <a:rPr lang="en-US" sz="1400" dirty="0">
                          <a:latin typeface="Times New Roman" panose="02020603050405020304" pitchFamily="18" charset="0"/>
                          <a:cs typeface="Times New Roman" panose="02020603050405020304" pitchFamily="18" charset="0"/>
                        </a:rPr>
                        <a:t>lacks consideration of real-time processing and the impact of diverse environmental conditions on detection</a:t>
                      </a:r>
                      <a:endParaRPr lang="en-IN"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36559804"/>
                  </a:ext>
                </a:extLst>
              </a:tr>
              <a:tr h="2402041">
                <a:tc>
                  <a:txBody>
                    <a:bodyPr/>
                    <a:lstStyle/>
                    <a:p>
                      <a:r>
                        <a:rPr lang="en-US" sz="1100" dirty="0">
                          <a:latin typeface="Times New Roman" panose="02020603050405020304" pitchFamily="18" charset="0"/>
                          <a:cs typeface="Times New Roman" panose="02020603050405020304" pitchFamily="18" charset="0"/>
                        </a:rPr>
                        <a:t>5</a:t>
                      </a:r>
                      <a:endParaRPr lang="en-IN" sz="1100" dirty="0">
                        <a:latin typeface="Times New Roman" panose="02020603050405020304" pitchFamily="18" charset="0"/>
                        <a:cs typeface="Times New Roman" panose="02020603050405020304" pitchFamily="18" charset="0"/>
                      </a:endParaRPr>
                    </a:p>
                  </a:txBody>
                  <a:tcPr anchor="ctr"/>
                </a:tc>
                <a:tc>
                  <a:txBody>
                    <a:bodyPr/>
                    <a:lstStyle/>
                    <a:p>
                      <a:r>
                        <a:rPr lang="en-US" sz="1400" dirty="0">
                          <a:latin typeface="Times New Roman" panose="02020603050405020304" pitchFamily="18" charset="0"/>
                          <a:cs typeface="Times New Roman" panose="02020603050405020304" pitchFamily="18" charset="0"/>
                        </a:rPr>
                        <a:t>An Attention Enhanced Bidirectional LSTM for</a:t>
                      </a:r>
                    </a:p>
                    <a:p>
                      <a:r>
                        <a:rPr lang="en-US" sz="1400" dirty="0">
                          <a:latin typeface="Times New Roman" panose="02020603050405020304" pitchFamily="18" charset="0"/>
                          <a:cs typeface="Times New Roman" panose="02020603050405020304" pitchFamily="18" charset="0"/>
                        </a:rPr>
                        <a:t>Early Forest Fire Smoke Recognition</a:t>
                      </a:r>
                    </a:p>
                    <a:p>
                      <a:endParaRPr lang="en-US" sz="1400" dirty="0">
                        <a:latin typeface="Times New Roman" panose="02020603050405020304" pitchFamily="18" charset="0"/>
                        <a:cs typeface="Times New Roman" panose="02020603050405020304" pitchFamily="18" charset="0"/>
                      </a:endParaRPr>
                    </a:p>
                  </a:txBody>
                  <a:tcPr anchor="ctr"/>
                </a:tc>
                <a:tc>
                  <a:txBody>
                    <a:bodyPr/>
                    <a:lstStyle/>
                    <a:p>
                      <a:r>
                        <a:rPr lang="en-US" sz="1400" dirty="0">
                          <a:latin typeface="Times New Roman" panose="02020603050405020304" pitchFamily="18" charset="0"/>
                          <a:cs typeface="Times New Roman" panose="02020603050405020304" pitchFamily="18" charset="0"/>
                        </a:rPr>
                        <a:t>Y. Cao, F. Yang, Q. Tang and X. Lu</a:t>
                      </a:r>
                      <a:endParaRPr lang="fr-FR" sz="1400" dirty="0">
                        <a:latin typeface="Times New Roman" panose="02020603050405020304" pitchFamily="18" charset="0"/>
                        <a:cs typeface="Times New Roman" panose="02020603050405020304" pitchFamily="18" charset="0"/>
                      </a:endParaRPr>
                    </a:p>
                  </a:txBody>
                  <a:tcPr anchor="ctr"/>
                </a:tc>
                <a:tc>
                  <a:txBody>
                    <a:bodyPr/>
                    <a:lstStyle/>
                    <a:p>
                      <a:r>
                        <a:rPr lang="en-IN" sz="1400" dirty="0">
                          <a:latin typeface="Times New Roman" panose="02020603050405020304" pitchFamily="18" charset="0"/>
                          <a:cs typeface="Times New Roman" panose="02020603050405020304" pitchFamily="18" charset="0"/>
                        </a:rPr>
                        <a:t>IEEE Access, vol. 7(2019)</a:t>
                      </a:r>
                    </a:p>
                    <a:p>
                      <a:r>
                        <a:rPr lang="en-IN" sz="1400" dirty="0">
                          <a:latin typeface="Times New Roman" panose="02020603050405020304" pitchFamily="18" charset="0"/>
                          <a:cs typeface="Times New Roman" panose="02020603050405020304" pitchFamily="18" charset="0"/>
                          <a:hlinkClick r:id="rId5" action="ppaction://hlinkfile"/>
                        </a:rPr>
                        <a:t>10.1109/ACCESS.2019.2946712</a:t>
                      </a:r>
                      <a:endParaRPr lang="en-IN" sz="1400" dirty="0">
                        <a:latin typeface="Times New Roman" panose="02020603050405020304" pitchFamily="18" charset="0"/>
                        <a:cs typeface="Times New Roman" panose="02020603050405020304" pitchFamily="18" charset="0"/>
                      </a:endParaRPr>
                    </a:p>
                  </a:txBody>
                  <a:tcPr anchor="ctr"/>
                </a:tc>
                <a:tc>
                  <a:txBody>
                    <a:bodyPr/>
                    <a:lstStyle/>
                    <a:p>
                      <a:r>
                        <a:rPr lang="en-US" sz="1400" b="0" dirty="0">
                          <a:latin typeface="Times New Roman" panose="02020603050405020304" pitchFamily="18" charset="0"/>
                          <a:cs typeface="Times New Roman" panose="02020603050405020304" pitchFamily="18" charset="0"/>
                        </a:rPr>
                        <a:t>Enhanced Bidirectional Long Short-Term Memory Network (</a:t>
                      </a:r>
                      <a:r>
                        <a:rPr lang="en-US" sz="1400" b="0" dirty="0" err="1">
                          <a:latin typeface="Times New Roman" panose="02020603050405020304" pitchFamily="18" charset="0"/>
                          <a:cs typeface="Times New Roman" panose="02020603050405020304" pitchFamily="18" charset="0"/>
                        </a:rPr>
                        <a:t>ABi</a:t>
                      </a:r>
                      <a:r>
                        <a:rPr lang="en-US" sz="1400" b="0" dirty="0">
                          <a:latin typeface="Times New Roman" panose="02020603050405020304" pitchFamily="18" charset="0"/>
                          <a:cs typeface="Times New Roman" panose="02020603050405020304" pitchFamily="18" charset="0"/>
                        </a:rPr>
                        <a:t>-LSTM) designed for video-based forest fire smoke detection</a:t>
                      </a:r>
                    </a:p>
                  </a:txBody>
                  <a:tcPr anchor="ctr"/>
                </a:tc>
                <a:tc>
                  <a:txBody>
                    <a:bodyPr/>
                    <a:lstStyle/>
                    <a:p>
                      <a:r>
                        <a:rPr lang="en-US" sz="1400" dirty="0" err="1">
                          <a:latin typeface="Times New Roman" panose="02020603050405020304" pitchFamily="18" charset="0"/>
                          <a:cs typeface="Times New Roman" panose="02020603050405020304" pitchFamily="18" charset="0"/>
                        </a:rPr>
                        <a:t>ABi</a:t>
                      </a:r>
                      <a:r>
                        <a:rPr lang="en-US" sz="1400" dirty="0">
                          <a:latin typeface="Times New Roman" panose="02020603050405020304" pitchFamily="18" charset="0"/>
                          <a:cs typeface="Times New Roman" panose="02020603050405020304" pitchFamily="18" charset="0"/>
                        </a:rPr>
                        <a:t>-LSTM model achieves a high accuracy of 97.8%, marking a 4.4% improvement over traditional image-based deep learning models</a:t>
                      </a:r>
                    </a:p>
                  </a:txBody>
                  <a:tcPr anchor="ctr"/>
                </a:tc>
                <a:tc>
                  <a:txBody>
                    <a:bodyPr/>
                    <a:lstStyle/>
                    <a:p>
                      <a:r>
                        <a:rPr lang="en-US" sz="1400" dirty="0"/>
                        <a:t>comparison with non-deep learning methods for broader applicability</a:t>
                      </a:r>
                      <a:endParaRPr lang="en-IN"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95078162"/>
                  </a:ext>
                </a:extLst>
              </a:tr>
            </a:tbl>
          </a:graphicData>
        </a:graphic>
      </p:graphicFrame>
      <p:sp>
        <p:nvSpPr>
          <p:cNvPr id="5" name="TextBox 4">
            <a:extLst>
              <a:ext uri="{FF2B5EF4-FFF2-40B4-BE49-F238E27FC236}">
                <a16:creationId xmlns:a16="http://schemas.microsoft.com/office/drawing/2014/main" id="{E8E9F785-AEA9-A0DC-F2D5-3D3B6786CD49}"/>
              </a:ext>
            </a:extLst>
          </p:cNvPr>
          <p:cNvSpPr txBox="1"/>
          <p:nvPr/>
        </p:nvSpPr>
        <p:spPr>
          <a:xfrm>
            <a:off x="3850511" y="372463"/>
            <a:ext cx="4572000"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LITERATURE SURVEY</a:t>
            </a:r>
            <a:endParaRPr lang="en-IN" dirty="0"/>
          </a:p>
        </p:txBody>
      </p:sp>
    </p:spTree>
    <p:extLst>
      <p:ext uri="{BB962C8B-B14F-4D97-AF65-F5344CB8AC3E}">
        <p14:creationId xmlns:p14="http://schemas.microsoft.com/office/powerpoint/2010/main" val="3289356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45C9F-FE12-0BBE-5D58-1BAB29AFAEF3}"/>
              </a:ext>
            </a:extLst>
          </p:cNvPr>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RESEARCH GAPS</a:t>
            </a:r>
            <a:endParaRPr lang="en-IN" sz="24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9DE1AFF-E293-4C7C-C80D-76DFC91DABA3}"/>
              </a:ext>
            </a:extLst>
          </p:cNvPr>
          <p:cNvSpPr txBox="1"/>
          <p:nvPr/>
        </p:nvSpPr>
        <p:spPr>
          <a:xfrm>
            <a:off x="867335" y="1277471"/>
            <a:ext cx="7409330" cy="5570756"/>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Dataset Limitations:</a:t>
            </a:r>
          </a:p>
          <a:p>
            <a:pPr marL="0" indent="0">
              <a:buNone/>
            </a:pPr>
            <a:r>
              <a:rPr lang="en-IN" sz="2000" dirty="0">
                <a:latin typeface="Times New Roman" panose="02020603050405020304" pitchFamily="18" charset="0"/>
                <a:cs typeface="Times New Roman" panose="02020603050405020304" pitchFamily="18" charset="0"/>
              </a:rPr>
              <a:t>Limited dataset size or quality can hinder model performance and generalizability. Insufficient diversity within datasets leads to biased predictions.</a:t>
            </a:r>
          </a:p>
          <a:p>
            <a:r>
              <a:rPr lang="en-IN" sz="2000" b="1" dirty="0">
                <a:latin typeface="Times New Roman" panose="02020603050405020304" pitchFamily="18" charset="0"/>
                <a:cs typeface="Times New Roman" panose="02020603050405020304" pitchFamily="18" charset="0"/>
              </a:rPr>
              <a:t>Cross-Validation:</a:t>
            </a:r>
          </a:p>
          <a:p>
            <a:pPr marL="0" indent="0">
              <a:buNone/>
            </a:pPr>
            <a:r>
              <a:rPr lang="en-IN" sz="2000" dirty="0">
                <a:latin typeface="Times New Roman" panose="02020603050405020304" pitchFamily="18" charset="0"/>
                <a:cs typeface="Times New Roman" panose="02020603050405020304" pitchFamily="18" charset="0"/>
              </a:rPr>
              <a:t>A technique to split data into training and validation sets, ensuring robust evaluation of the model. It helps detect overfitting and provides a better estimate of performance.</a:t>
            </a:r>
          </a:p>
          <a:p>
            <a:r>
              <a:rPr lang="en-IN" sz="2000" b="1" dirty="0">
                <a:latin typeface="Times New Roman" panose="02020603050405020304" pitchFamily="18" charset="0"/>
                <a:cs typeface="Times New Roman" panose="02020603050405020304" pitchFamily="18" charset="0"/>
              </a:rPr>
              <a:t>Interpretability:</a:t>
            </a:r>
          </a:p>
          <a:p>
            <a:pPr marL="0" indent="0">
              <a:buNone/>
            </a:pPr>
            <a:r>
              <a:rPr lang="en-IN" sz="2000" dirty="0">
                <a:latin typeface="Times New Roman" panose="02020603050405020304" pitchFamily="18" charset="0"/>
                <a:cs typeface="Times New Roman" panose="02020603050405020304" pitchFamily="18" charset="0"/>
              </a:rPr>
              <a:t>Refers to understanding the decision-making process of AI models. Enhancing interpretability builds trust and aids in debugging complex systems.</a:t>
            </a:r>
          </a:p>
          <a:p>
            <a:r>
              <a:rPr lang="en-IN" sz="2000" b="1" dirty="0">
                <a:latin typeface="Times New Roman" panose="02020603050405020304" pitchFamily="18" charset="0"/>
                <a:cs typeface="Times New Roman" panose="02020603050405020304" pitchFamily="18" charset="0"/>
              </a:rPr>
              <a:t>Data Diversity:</a:t>
            </a:r>
          </a:p>
          <a:p>
            <a:pPr marL="0" indent="0">
              <a:buNone/>
            </a:pPr>
            <a:r>
              <a:rPr lang="en-IN" sz="2000" dirty="0">
                <a:latin typeface="Times New Roman" panose="02020603050405020304" pitchFamily="18" charset="0"/>
                <a:cs typeface="Times New Roman" panose="02020603050405020304" pitchFamily="18" charset="0"/>
              </a:rPr>
              <a:t>Ensuring varied data sources enhances model robustness and reduces bias. Diverse datasets help models perform better across different real-world scenarios.</a:t>
            </a:r>
            <a:endParaRPr lang="en-US" sz="2000" dirty="0">
              <a:latin typeface="Times New Roman" panose="02020603050405020304" pitchFamily="18" charset="0"/>
              <a:cs typeface="Times New Roman" panose="02020603050405020304" pitchFamily="18" charset="0"/>
            </a:endParaRPr>
          </a:p>
          <a:p>
            <a:endParaRPr lang="en-US" dirty="0"/>
          </a:p>
          <a:p>
            <a:endParaRPr lang="en-IN" dirty="0"/>
          </a:p>
        </p:txBody>
      </p:sp>
      <p:pic>
        <p:nvPicPr>
          <p:cNvPr id="3" name="Picture 8">
            <a:extLst>
              <a:ext uri="{FF2B5EF4-FFF2-40B4-BE49-F238E27FC236}">
                <a16:creationId xmlns:a16="http://schemas.microsoft.com/office/drawing/2014/main" id="{316EE794-7ABE-36C9-E2D0-4C21C04EA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90"/>
            <a:ext cx="3762375" cy="530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175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666B-DCC4-824A-1CE0-1DB9D3AE3A03}"/>
              </a:ext>
            </a:extLst>
          </p:cNvPr>
          <p:cNvSpPr>
            <a:spLocks noGrp="1"/>
          </p:cNvSpPr>
          <p:nvPr>
            <p:ph type="title"/>
          </p:nvPr>
        </p:nvSpPr>
        <p:spPr/>
        <p:txBody>
          <a:bodyPr>
            <a:normAutofit/>
          </a:bodyPr>
          <a:lstStyle/>
          <a:p>
            <a:r>
              <a:rPr lang="en-IN" sz="2800" b="1" dirty="0">
                <a:latin typeface="Times New Roman" panose="02020603050405020304" pitchFamily="18" charset="0"/>
                <a:cs typeface="Times New Roman" panose="02020603050405020304" pitchFamily="18" charset="0"/>
              </a:rPr>
              <a:t>PROBLEM STATEMENT</a:t>
            </a:r>
            <a:endParaRPr lang="en-IN" sz="2800" b="1" dirty="0"/>
          </a:p>
        </p:txBody>
      </p:sp>
      <p:sp>
        <p:nvSpPr>
          <p:cNvPr id="4" name="TextBox 3">
            <a:extLst>
              <a:ext uri="{FF2B5EF4-FFF2-40B4-BE49-F238E27FC236}">
                <a16:creationId xmlns:a16="http://schemas.microsoft.com/office/drawing/2014/main" id="{3155DABE-926B-7C11-9AB3-9B8DAB2CBD38}"/>
              </a:ext>
            </a:extLst>
          </p:cNvPr>
          <p:cNvSpPr txBox="1"/>
          <p:nvPr/>
        </p:nvSpPr>
        <p:spPr>
          <a:xfrm>
            <a:off x="878757" y="1417638"/>
            <a:ext cx="7664823" cy="353584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Wildfires pose significant threats to ecological balance, biodiversity, and human safety. Traditional fire and smoke detection methods, such as sensor-based systems and manual visual inspections, are often inefficient and prone to false alarms, limiting their reliability in real-time scenarios. </a:t>
            </a:r>
          </a:p>
          <a:p>
            <a:r>
              <a:rPr lang="en-US" sz="2000" dirty="0">
                <a:latin typeface="Times New Roman" panose="02020603050405020304" pitchFamily="18" charset="0"/>
                <a:cs typeface="Times New Roman" panose="02020603050405020304" pitchFamily="18" charset="0"/>
              </a:rPr>
              <a:t>There is a critical need for a robust, accurate, and efficient detection system that can rapidly identify and respond to fire outbreaks, minimizing damage and enabling better disaster management. This project aims to address these challenges using deep learning techniques, leveraging pre-trained convolutional neural networks for enhanced accuracy and real-time performance in forest fire and smoke detection.</a:t>
            </a:r>
          </a:p>
          <a:p>
            <a:pPr algn="just" defTabSz="914400" eaLnBrk="0" fontAlgn="base" hangingPunct="0">
              <a:lnSpc>
                <a:spcPct val="150000"/>
              </a:lnSpc>
              <a:spcBef>
                <a:spcPct val="0"/>
              </a:spcBef>
              <a:spcAft>
                <a:spcPct val="0"/>
              </a:spcAf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3" name="Picture 8">
            <a:extLst>
              <a:ext uri="{FF2B5EF4-FFF2-40B4-BE49-F238E27FC236}">
                <a16:creationId xmlns:a16="http://schemas.microsoft.com/office/drawing/2014/main" id="{57612807-A7BE-C2D1-DD49-4B0ED9BFF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90"/>
            <a:ext cx="3762375" cy="530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0814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1069</TotalTime>
  <Words>2994</Words>
  <Application>Microsoft Office PowerPoint</Application>
  <PresentationFormat>On-screen Show (4:3)</PresentationFormat>
  <Paragraphs>328</Paragraphs>
  <Slides>30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Aptos</vt:lpstr>
      <vt:lpstr>Arial</vt:lpstr>
      <vt:lpstr>Calibri</vt:lpstr>
      <vt:lpstr>Times New Roman</vt:lpstr>
      <vt:lpstr>Office Theme</vt:lpstr>
      <vt:lpstr>Department of Computer Science and Engineering  Deep Learning Framework For Early Fire And Smoke Detection  PRESENTED BY    </vt:lpstr>
      <vt:lpstr>OUTLINE</vt:lpstr>
      <vt:lpstr>ABSTRACT</vt:lpstr>
      <vt:lpstr>INTRODUCTION </vt:lpstr>
      <vt:lpstr>PowerPoint Presentation</vt:lpstr>
      <vt:lpstr>PowerPoint Presentation</vt:lpstr>
      <vt:lpstr>PowerPoint Presentation</vt:lpstr>
      <vt:lpstr>RESEARCH GAPS</vt:lpstr>
      <vt:lpstr>PROBLEM STATEMENT</vt:lpstr>
      <vt:lpstr>OBJECTIVES</vt:lpstr>
      <vt:lpstr>BLOCK DIAGRAM</vt:lpstr>
      <vt:lpstr>METHODOLOGY</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RESULTS &amp; ANALYSIS</vt:lpstr>
      <vt:lpstr>RESULTS &amp; ANALYSIS</vt:lpstr>
      <vt:lpstr>Front End Screens</vt:lpstr>
      <vt:lpstr>Front End Screens</vt:lpstr>
      <vt:lpstr>Front End Screens</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Computer Science and Engineering Enhanced Lung Cancer Detection Using Deep Learning Ensemble Approach  PRESENETED BY</dc:title>
  <dc:subject/>
  <dc:creator>DELL</dc:creator>
  <cp:keywords/>
  <dc:description>generated using python-pptx</dc:description>
  <cp:lastModifiedBy>kata ramya</cp:lastModifiedBy>
  <cp:revision>17</cp:revision>
  <dcterms:created xsi:type="dcterms:W3CDTF">2013-01-27T09:14:16Z</dcterms:created>
  <dcterms:modified xsi:type="dcterms:W3CDTF">2025-03-10T07:20:05Z</dcterms:modified>
  <cp:category/>
</cp:coreProperties>
</file>